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8" r:id="rId3"/>
    <p:sldId id="260" r:id="rId4"/>
    <p:sldId id="272" r:id="rId5"/>
    <p:sldId id="274" r:id="rId6"/>
    <p:sldId id="275" r:id="rId7"/>
    <p:sldId id="286" r:id="rId8"/>
    <p:sldId id="287" r:id="rId9"/>
    <p:sldId id="279" r:id="rId10"/>
    <p:sldId id="280" r:id="rId11"/>
    <p:sldId id="282" r:id="rId12"/>
    <p:sldId id="289" r:id="rId13"/>
    <p:sldId id="271" r:id="rId14"/>
    <p:sldId id="283" r:id="rId15"/>
    <p:sldId id="284" r:id="rId16"/>
    <p:sldId id="285" r:id="rId17"/>
    <p:sldId id="276" r:id="rId18"/>
    <p:sldId id="277" r:id="rId19"/>
    <p:sldId id="278" r:id="rId20"/>
    <p:sldId id="281" r:id="rId21"/>
    <p:sldId id="288" r:id="rId22"/>
    <p:sldId id="295" r:id="rId23"/>
    <p:sldId id="294"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235" autoAdjust="0"/>
    <p:restoredTop sz="94660"/>
  </p:normalViewPr>
  <p:slideViewPr>
    <p:cSldViewPr snapToGrid="0">
      <p:cViewPr varScale="1">
        <p:scale>
          <a:sx n="103" d="100"/>
          <a:sy n="103" d="100"/>
        </p:scale>
        <p:origin x="114" y="37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EEBDA6D-DC69-4DCE-BAF7-6763517D3376}" type="datetimeFigureOut">
              <a:rPr lang="en-US"/>
              <a:pPr/>
              <a:t>10/29/2021</a:t>
            </a:fld>
            <a:endParaRPr/>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B2977E94-A6AB-4E02-8E43-E89F9CF4757F}" type="slidenum">
              <a:rPr/>
              <a:p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37F6C43-988E-4257-9A1C-C162EF036D58}" type="datetimeFigureOut">
              <a:rPr lang="en-US"/>
              <a:pPr/>
              <a:t>10/29/2021</a:t>
            </a:fld>
            <a:endParaRPr/>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ED491D0-8E1B-49C7-849B-A28568D94497}" type="slidenum">
              <a:rPr/>
              <a:p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10"/>
          <p:cNvSpPr>
            <a:spLocks noGrp="1"/>
          </p:cNvSpPr>
          <p:nvPr>
            <p:ph type="dt" sz="half" idx="10"/>
          </p:nvPr>
        </p:nvSpPr>
        <p:spPr/>
        <p:txBody>
          <a:bodyPr/>
          <a:lstStyle/>
          <a:p>
            <a:fld id="{2CCFE9AC-F15C-4FA0-A6F1-298829FA691D}" type="datetimeFigureOut">
              <a:rPr lang="en-US"/>
              <a:pPr/>
              <a:t>10/29/2021</a:t>
            </a:fld>
            <a:endParaRPr/>
          </a:p>
        </p:txBody>
      </p:sp>
      <p:sp>
        <p:nvSpPr>
          <p:cNvPr id="12" name="Footer Placeholder 11"/>
          <p:cNvSpPr>
            <a:spLocks noGrp="1"/>
          </p:cNvSpPr>
          <p:nvPr>
            <p:ph type="ftr" sz="quarter" idx="11"/>
          </p:nvPr>
        </p:nvSpPr>
        <p:spPr/>
        <p:txBody>
          <a:bodyPr/>
          <a:lstStyle/>
          <a:p>
            <a:endParaRPr/>
          </a:p>
        </p:txBody>
      </p:sp>
      <p:sp>
        <p:nvSpPr>
          <p:cNvPr id="13" name="Slide Number Placeholder 12"/>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pPr/>
              <a:t>10/29/2021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378199" y="462249"/>
            <a:ext cx="9693088"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pPr/>
              <a:t>10/29/2021</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p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pPr/>
              <a:t>10/29/2021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CFE9AC-F15C-4FA0-A6F1-298829FA691D}" type="datetimeFigureOut">
              <a:rPr lang="en-US"/>
              <a:pPr/>
              <a:t>10/29/2021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pPr/>
              <a:t>10/29/2021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pPr/>
              <a:t>10/29/2021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pPr/>
              <a:t>10/29/2021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pPr/>
              <a:t>10/29/2021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2"/>
          <p:cNvSpPr>
            <a:spLocks noGrp="1"/>
          </p:cNvSpPr>
          <p:nvPr>
            <p:ph idx="1"/>
          </p:nvPr>
        </p:nvSpPr>
        <p:spPr>
          <a:xfrm>
            <a:off x="5518896" y="2465294"/>
            <a:ext cx="5389895" cy="4392706"/>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pPr/>
              <a:t>10/29/2021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Picture Placeholder 2"/>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CFE9AC-F15C-4FA0-A6F1-298829FA691D}" type="datetimeFigureOut">
              <a:rPr lang="en-US"/>
              <a:pPr/>
              <a:t>10/29/2021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p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FE9AC-F15C-4FA0-A6F1-298829FA691D}" type="datetimeFigureOut">
              <a:rPr lang="en-US"/>
              <a:pPr/>
              <a:t>10/29/2021</a:t>
            </a:fld>
            <a:endParaRPr/>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66BE7-899D-4075-917F-DBDE33B6B692}" type="slidenum">
              <a:rPr/>
              <a:pPr/>
              <a:t>‹#›</a:t>
            </a:fld>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bmccain@ssisd.net" TargetMode="External"/><Relationship Id="rId13" Type="http://schemas.openxmlformats.org/officeDocument/2006/relationships/hyperlink" Target="mailto:sgiles@ssisd.net" TargetMode="External"/><Relationship Id="rId18" Type="http://schemas.openxmlformats.org/officeDocument/2006/relationships/hyperlink" Target="mailto:jcrump@ssisd.net" TargetMode="External"/><Relationship Id="rId3" Type="http://schemas.openxmlformats.org/officeDocument/2006/relationships/hyperlink" Target="mailto:mdenton@ssisd.net" TargetMode="External"/><Relationship Id="rId7" Type="http://schemas.openxmlformats.org/officeDocument/2006/relationships/hyperlink" Target="mailto:tmcclure@ssisd.net" TargetMode="External"/><Relationship Id="rId12" Type="http://schemas.openxmlformats.org/officeDocument/2006/relationships/hyperlink" Target="mailto:alovelady@ssisd.net" TargetMode="External"/><Relationship Id="rId17" Type="http://schemas.openxmlformats.org/officeDocument/2006/relationships/hyperlink" Target="mailto:kholloman@ssisd.net" TargetMode="External"/><Relationship Id="rId2" Type="http://schemas.openxmlformats.org/officeDocument/2006/relationships/hyperlink" Target="mailto:jortloff@ssisd.net" TargetMode="External"/><Relationship Id="rId16" Type="http://schemas.openxmlformats.org/officeDocument/2006/relationships/hyperlink" Target="mailto:pisonhood@ssisd.net" TargetMode="External"/><Relationship Id="rId1" Type="http://schemas.openxmlformats.org/officeDocument/2006/relationships/slideLayout" Target="../slideLayouts/slideLayout2.xml"/><Relationship Id="rId6" Type="http://schemas.openxmlformats.org/officeDocument/2006/relationships/hyperlink" Target="mailto:chthomas@ssisd.net" TargetMode="External"/><Relationship Id="rId11" Type="http://schemas.openxmlformats.org/officeDocument/2006/relationships/hyperlink" Target="mailto:alilley@ssisd.net" TargetMode="External"/><Relationship Id="rId5" Type="http://schemas.openxmlformats.org/officeDocument/2006/relationships/hyperlink" Target="mailto:cmcclure@ssisd.net" TargetMode="External"/><Relationship Id="rId15" Type="http://schemas.openxmlformats.org/officeDocument/2006/relationships/hyperlink" Target="mailto:hglenn@ssisd.net" TargetMode="External"/><Relationship Id="rId10" Type="http://schemas.openxmlformats.org/officeDocument/2006/relationships/hyperlink" Target="mailto:smangon@ssisd.net" TargetMode="External"/><Relationship Id="rId19" Type="http://schemas.openxmlformats.org/officeDocument/2006/relationships/hyperlink" Target="mailto:tthorsen@ssisd.net" TargetMode="External"/><Relationship Id="rId4" Type="http://schemas.openxmlformats.org/officeDocument/2006/relationships/hyperlink" Target="mailto:awhite@ssisd.net" TargetMode="External"/><Relationship Id="rId9" Type="http://schemas.openxmlformats.org/officeDocument/2006/relationships/hyperlink" Target="mailto:kimberly.isonhood@ssisd.net" TargetMode="External"/><Relationship Id="rId14" Type="http://schemas.openxmlformats.org/officeDocument/2006/relationships/hyperlink" Target="mailto:kperez@ssisd.ne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uiltexas.org/" TargetMode="Externa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3070042" y="2900854"/>
            <a:ext cx="4733888" cy="1203695"/>
          </a:xfrm>
        </p:spPr>
        <p:txBody>
          <a:bodyPr>
            <a:normAutofit fontScale="90000"/>
          </a:bodyPr>
          <a:lstStyle/>
          <a:p>
            <a:r>
              <a:rPr lang="en-US" dirty="0"/>
              <a:t>Introduction  to        	     UIL </a:t>
            </a:r>
            <a:br>
              <a:rPr lang="en-US" dirty="0"/>
            </a:br>
            <a:r>
              <a:rPr lang="en-US" dirty="0"/>
              <a:t>  A+ Academics</a:t>
            </a:r>
          </a:p>
        </p:txBody>
      </p:sp>
      <p:sp>
        <p:nvSpPr>
          <p:cNvPr id="3" name="Subtitle 2"/>
          <p:cNvSpPr>
            <a:spLocks noGrp="1"/>
          </p:cNvSpPr>
          <p:nvPr>
            <p:ph type="subTitle" idx="1"/>
          </p:nvPr>
        </p:nvSpPr>
        <p:spPr/>
        <p:txBody>
          <a:bodyPr/>
          <a:lstStyle/>
          <a:p>
            <a:r>
              <a:rPr lang="en-US" dirty="0"/>
              <a:t>Sulphur Springs Middle School</a:t>
            </a:r>
          </a:p>
          <a:p>
            <a:r>
              <a:rPr lang="en-US" dirty="0"/>
              <a:t>2021-2022</a:t>
            </a:r>
          </a:p>
        </p:txBody>
      </p:sp>
      <p:pic>
        <p:nvPicPr>
          <p:cNvPr id="1026" name="Picture 2" descr="http://www.ssisd.net/users/0024/images/wildcat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1982" y="4538659"/>
            <a:ext cx="826557" cy="8581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representing UIL Academ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H="1" flipV="1">
            <a:off x="8814712" y="1613061"/>
            <a:ext cx="3072487" cy="249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advTm="8020">
        <p:fade/>
      </p:transition>
    </mc:Choice>
    <mc:Fallback xmlns="">
      <p:transition spd="med" advTm="802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a:t>
            </a:r>
          </a:p>
        </p:txBody>
      </p:sp>
      <p:sp>
        <p:nvSpPr>
          <p:cNvPr id="3" name="Content Placeholder 2"/>
          <p:cNvSpPr>
            <a:spLocks noGrp="1"/>
          </p:cNvSpPr>
          <p:nvPr>
            <p:ph idx="1"/>
          </p:nvPr>
        </p:nvSpPr>
        <p:spPr>
          <a:xfrm>
            <a:off x="83127" y="1927139"/>
            <a:ext cx="11991109" cy="1969358"/>
          </a:xfrm>
        </p:spPr>
        <p:txBody>
          <a:bodyPr>
            <a:noAutofit/>
          </a:bodyPr>
          <a:lstStyle/>
          <a:p>
            <a:pPr marL="0" indent="0">
              <a:spcBef>
                <a:spcPts val="600"/>
              </a:spcBef>
              <a:buNone/>
            </a:pPr>
            <a:r>
              <a:rPr lang="en-US" sz="2400" dirty="0"/>
              <a:t>The emphasis for the science contests will be placed on knowledge of scientific fact, understanding of scientific principles, and the ability to think through scientific problems. The contests are designed to test not only memory, but also the ability to think critically about science and scientific processes and concepts. </a:t>
            </a:r>
            <a:r>
              <a:rPr lang="en-US" sz="2400" b="1" dirty="0"/>
              <a:t> </a:t>
            </a:r>
          </a:p>
          <a:p>
            <a:pPr marL="0" indent="0">
              <a:spcBef>
                <a:spcPts val="600"/>
              </a:spcBef>
              <a:buNone/>
            </a:pPr>
            <a:r>
              <a:rPr lang="en-US" sz="2400" b="1" dirty="0"/>
              <a:t>					</a:t>
            </a:r>
          </a:p>
        </p:txBody>
      </p:sp>
      <p:pic>
        <p:nvPicPr>
          <p:cNvPr id="21506" name="Picture 2" descr="Science lab chemicals Royalty Free Stock Phot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077" y="3995180"/>
            <a:ext cx="3439611" cy="25837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1EF037-0525-4578-ADDE-806534C9C0ED}"/>
              </a:ext>
            </a:extLst>
          </p:cNvPr>
          <p:cNvSpPr txBox="1"/>
          <p:nvPr/>
        </p:nvSpPr>
        <p:spPr>
          <a:xfrm>
            <a:off x="5507181" y="3995180"/>
            <a:ext cx="3141629" cy="830997"/>
          </a:xfrm>
          <a:prstGeom prst="rect">
            <a:avLst/>
          </a:prstGeom>
          <a:noFill/>
        </p:spPr>
        <p:txBody>
          <a:bodyPr wrap="none" rtlCol="0">
            <a:spAutoFit/>
          </a:bodyPr>
          <a:lstStyle/>
          <a:p>
            <a:r>
              <a:rPr lang="en-US" sz="2400" b="1" dirty="0"/>
              <a:t>Coach – Mrs. Holloman</a:t>
            </a:r>
          </a:p>
          <a:p>
            <a:r>
              <a:rPr lang="en-US" sz="2400" b="1" dirty="0"/>
              <a:t>kholloman@ssisd.net</a:t>
            </a:r>
          </a:p>
        </p:txBody>
      </p:sp>
    </p:spTree>
    <p:extLst>
      <p:ext uri="{BB962C8B-B14F-4D97-AF65-F5344CB8AC3E}">
        <p14:creationId xmlns:p14="http://schemas.microsoft.com/office/powerpoint/2010/main" val="2674324331"/>
      </p:ext>
    </p:extLst>
  </p:cSld>
  <p:clrMapOvr>
    <a:masterClrMapping/>
  </p:clrMapOvr>
  <mc:AlternateContent xmlns:mc="http://schemas.openxmlformats.org/markup-compatibility/2006" xmlns:p14="http://schemas.microsoft.com/office/powerpoint/2010/main">
    <mc:Choice Requires="p14">
      <p:transition spd="med" p14:dur="700" advTm="32949">
        <p:fade/>
      </p:transition>
    </mc:Choice>
    <mc:Fallback xmlns="">
      <p:transition spd="med" advTm="3294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Spelling</a:t>
            </a:r>
          </a:p>
        </p:txBody>
      </p:sp>
      <p:sp>
        <p:nvSpPr>
          <p:cNvPr id="3" name="Content Placeholder 2"/>
          <p:cNvSpPr>
            <a:spLocks noGrp="1"/>
          </p:cNvSpPr>
          <p:nvPr>
            <p:ph idx="1"/>
          </p:nvPr>
        </p:nvSpPr>
        <p:spPr>
          <a:xfrm>
            <a:off x="93518" y="1902941"/>
            <a:ext cx="12022282" cy="2700232"/>
          </a:xfrm>
        </p:spPr>
        <p:txBody>
          <a:bodyPr>
            <a:normAutofit/>
          </a:bodyPr>
          <a:lstStyle/>
          <a:p>
            <a:pPr marL="0" indent="0" fontAlgn="base">
              <a:buNone/>
            </a:pPr>
            <a:r>
              <a:rPr lang="en-US" sz="2600" dirty="0"/>
              <a:t>Contestants in this event will be tested on the ability to spell proficiently, write clearly, and capitalize properly. Students will write down words given by the pronouncer at a rate of approximately five words per minute.  </a:t>
            </a:r>
          </a:p>
          <a:p>
            <a:pPr marL="0" indent="0" fontAlgn="base">
              <a:buNone/>
            </a:pPr>
            <a:endParaRPr lang="en-US" dirty="0"/>
          </a:p>
        </p:txBody>
      </p:sp>
      <p:pic>
        <p:nvPicPr>
          <p:cNvPr id="2052" name="Picture 4" descr="Spelling Stock Phot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254" y="3384450"/>
            <a:ext cx="4814455" cy="32096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9DC71B-093D-4A53-B250-7B8FFD7B8011}"/>
              </a:ext>
            </a:extLst>
          </p:cNvPr>
          <p:cNvSpPr txBox="1"/>
          <p:nvPr/>
        </p:nvSpPr>
        <p:spPr>
          <a:xfrm>
            <a:off x="7803573" y="3938292"/>
            <a:ext cx="2942857" cy="830997"/>
          </a:xfrm>
          <a:prstGeom prst="rect">
            <a:avLst/>
          </a:prstGeom>
          <a:noFill/>
        </p:spPr>
        <p:txBody>
          <a:bodyPr wrap="none" rtlCol="0">
            <a:spAutoFit/>
          </a:bodyPr>
          <a:lstStyle/>
          <a:p>
            <a:r>
              <a:rPr lang="en-US" sz="2400" b="1" dirty="0"/>
              <a:t>Coach – Miss Thorsen</a:t>
            </a:r>
          </a:p>
          <a:p>
            <a:r>
              <a:rPr lang="en-US" sz="2400" b="1" dirty="0"/>
              <a:t>tthorsen@ssisd.net</a:t>
            </a:r>
          </a:p>
        </p:txBody>
      </p:sp>
    </p:spTree>
    <p:extLst>
      <p:ext uri="{BB962C8B-B14F-4D97-AF65-F5344CB8AC3E}">
        <p14:creationId xmlns:p14="http://schemas.microsoft.com/office/powerpoint/2010/main" val="1994702814"/>
      </p:ext>
    </p:extLst>
  </p:cSld>
  <p:clrMapOvr>
    <a:masterClrMapping/>
  </p:clrMapOvr>
  <mc:AlternateContent xmlns:mc="http://schemas.openxmlformats.org/markup-compatibility/2006" xmlns:p14="http://schemas.microsoft.com/office/powerpoint/2010/main">
    <mc:Choice Requires="p14">
      <p:transition spd="med" p14:dur="700" advTm="19619">
        <p:fade/>
      </p:transition>
    </mc:Choice>
    <mc:Fallback xmlns="">
      <p:transition spd="med" advTm="19619">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a:t>
            </a:r>
          </a:p>
        </p:txBody>
      </p:sp>
      <p:sp>
        <p:nvSpPr>
          <p:cNvPr id="3" name="Content Placeholder 2"/>
          <p:cNvSpPr>
            <a:spLocks noGrp="1"/>
          </p:cNvSpPr>
          <p:nvPr>
            <p:ph idx="1"/>
          </p:nvPr>
        </p:nvSpPr>
        <p:spPr>
          <a:xfrm>
            <a:off x="155864" y="1878227"/>
            <a:ext cx="10752927" cy="3492843"/>
          </a:xfrm>
        </p:spPr>
        <p:txBody>
          <a:bodyPr>
            <a:normAutofit/>
          </a:bodyPr>
          <a:lstStyle/>
          <a:p>
            <a:pPr marL="0" indent="0">
              <a:buNone/>
            </a:pPr>
            <a:r>
              <a:rPr lang="en-US" sz="2600" dirty="0"/>
              <a:t>This contest involves the study of a select group of paintings and pictures.  Part of the contest requires the contestant to identify the names of 15 selected artists and titles of pictures selected randomly by the director from the official list of 40 pictures. Part B consists of 30 questions about art history and art elements characteristic of the 40 art selections.</a:t>
            </a:r>
            <a:endParaRPr lang="en-US" sz="2600" b="1" dirty="0"/>
          </a:p>
        </p:txBody>
      </p:sp>
      <p:pic>
        <p:nvPicPr>
          <p:cNvPr id="3074" name="Picture 2" descr="Art Gallery Royalty Free Stock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864" y="4171540"/>
            <a:ext cx="3985987" cy="2407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1E5D6C1-B59D-4A27-B5EF-99A3DD9DCE83}"/>
              </a:ext>
            </a:extLst>
          </p:cNvPr>
          <p:cNvSpPr txBox="1"/>
          <p:nvPr/>
        </p:nvSpPr>
        <p:spPr>
          <a:xfrm>
            <a:off x="7408718" y="4384964"/>
            <a:ext cx="2654894" cy="830997"/>
          </a:xfrm>
          <a:prstGeom prst="rect">
            <a:avLst/>
          </a:prstGeom>
          <a:noFill/>
        </p:spPr>
        <p:txBody>
          <a:bodyPr wrap="none" rtlCol="0">
            <a:spAutoFit/>
          </a:bodyPr>
          <a:lstStyle/>
          <a:p>
            <a:r>
              <a:rPr lang="en-US" sz="2400" b="1" dirty="0"/>
              <a:t>Coach – Ms. </a:t>
            </a:r>
            <a:r>
              <a:rPr lang="en-US" sz="2400" b="1" dirty="0" err="1"/>
              <a:t>Ortloff</a:t>
            </a:r>
            <a:endParaRPr lang="en-US" sz="2400" b="1" dirty="0"/>
          </a:p>
          <a:p>
            <a:r>
              <a:rPr lang="en-US" sz="2400" b="1" dirty="0"/>
              <a:t>jortloff@ssisd.net</a:t>
            </a:r>
          </a:p>
        </p:txBody>
      </p:sp>
    </p:spTree>
    <p:extLst>
      <p:ext uri="{BB962C8B-B14F-4D97-AF65-F5344CB8AC3E}">
        <p14:creationId xmlns:p14="http://schemas.microsoft.com/office/powerpoint/2010/main" val="3964208404"/>
      </p:ext>
    </p:extLst>
  </p:cSld>
  <p:clrMapOvr>
    <a:masterClrMapping/>
  </p:clrMapOvr>
  <mc:AlternateContent xmlns:mc="http://schemas.openxmlformats.org/markup-compatibility/2006" xmlns:p14="http://schemas.microsoft.com/office/powerpoint/2010/main">
    <mc:Choice Requires="p14">
      <p:transition spd="med" p14:dur="700" advTm="29931">
        <p:fade/>
      </p:transition>
    </mc:Choice>
    <mc:Fallback xmlns="">
      <p:transition spd="med" advTm="29931">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Chess Puzzle</a:t>
            </a:r>
          </a:p>
        </p:txBody>
      </p:sp>
      <p:sp>
        <p:nvSpPr>
          <p:cNvPr id="3" name="Content Placeholder 2"/>
          <p:cNvSpPr>
            <a:spLocks noGrp="1"/>
          </p:cNvSpPr>
          <p:nvPr>
            <p:ph idx="1"/>
          </p:nvPr>
        </p:nvSpPr>
        <p:spPr>
          <a:xfrm>
            <a:off x="164591" y="1919416"/>
            <a:ext cx="11376619" cy="4324865"/>
          </a:xfrm>
        </p:spPr>
        <p:txBody>
          <a:bodyPr>
            <a:normAutofit/>
          </a:bodyPr>
          <a:lstStyle/>
          <a:p>
            <a:pPr marL="0" indent="0">
              <a:spcBef>
                <a:spcPts val="600"/>
              </a:spcBef>
              <a:buNone/>
            </a:pPr>
            <a:r>
              <a:rPr lang="en-US" sz="2600" dirty="0"/>
              <a:t>Contestants in a Chess Puzzle-Solving contest receive a paper-and-pencil test that includes a series of chess boards with pieces in particular positions. The contestant must then determine the fewest moves to checkmate given that particular board layout. Time is also a factor - contestants are scored based on the most puzzles solved in the least amount of time.</a:t>
            </a:r>
            <a:endParaRPr lang="en-US" b="1" dirty="0"/>
          </a:p>
          <a:p>
            <a:pPr marL="0" indent="0">
              <a:buNone/>
            </a:pPr>
            <a:endParaRPr lang="en-US" dirty="0"/>
          </a:p>
        </p:txBody>
      </p:sp>
      <p:pic>
        <p:nvPicPr>
          <p:cNvPr id="5126" name="Picture 6" descr="Chess Stock Pho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591" y="4043682"/>
            <a:ext cx="4199714" cy="27020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3D5ABE5-C60E-4BA0-BFE0-0EA511A60677}"/>
              </a:ext>
            </a:extLst>
          </p:cNvPr>
          <p:cNvSpPr txBox="1"/>
          <p:nvPr/>
        </p:nvSpPr>
        <p:spPr>
          <a:xfrm>
            <a:off x="7797779" y="4043682"/>
            <a:ext cx="2689582" cy="830997"/>
          </a:xfrm>
          <a:prstGeom prst="rect">
            <a:avLst/>
          </a:prstGeom>
          <a:noFill/>
        </p:spPr>
        <p:txBody>
          <a:bodyPr wrap="none" rtlCol="0">
            <a:spAutoFit/>
          </a:bodyPr>
          <a:lstStyle/>
          <a:p>
            <a:r>
              <a:rPr lang="en-US" sz="2400" b="1" dirty="0"/>
              <a:t>Coach – Miss White</a:t>
            </a:r>
          </a:p>
          <a:p>
            <a:r>
              <a:rPr lang="en-US" sz="2400" b="1" dirty="0"/>
              <a:t>awhite@ssisd.net</a:t>
            </a:r>
          </a:p>
        </p:txBody>
      </p:sp>
    </p:spTree>
    <p:extLst>
      <p:ext uri="{BB962C8B-B14F-4D97-AF65-F5344CB8AC3E}">
        <p14:creationId xmlns:p14="http://schemas.microsoft.com/office/powerpoint/2010/main" val="184043367"/>
      </p:ext>
    </p:extLst>
  </p:cSld>
  <p:clrMapOvr>
    <a:masterClrMapping/>
  </p:clrMapOvr>
  <mc:AlternateContent xmlns:mc="http://schemas.openxmlformats.org/markup-compatibility/2006" xmlns:p14="http://schemas.microsoft.com/office/powerpoint/2010/main">
    <mc:Choice Requires="p14">
      <p:transition spd="med" p14:dur="700" advTm="27844">
        <p:fade/>
      </p:transition>
    </mc:Choice>
    <mc:Fallback xmlns="">
      <p:transition spd="med" advTm="2784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Impromptu Speaking</a:t>
            </a:r>
          </a:p>
        </p:txBody>
      </p:sp>
      <p:sp>
        <p:nvSpPr>
          <p:cNvPr id="3" name="Content Placeholder 2"/>
          <p:cNvSpPr>
            <a:spLocks noGrp="1"/>
          </p:cNvSpPr>
          <p:nvPr>
            <p:ph idx="1"/>
          </p:nvPr>
        </p:nvSpPr>
        <p:spPr>
          <a:xfrm>
            <a:off x="218209" y="2026509"/>
            <a:ext cx="10894634" cy="4209534"/>
          </a:xfrm>
        </p:spPr>
        <p:txBody>
          <a:bodyPr>
            <a:normAutofit/>
          </a:bodyPr>
          <a:lstStyle/>
          <a:p>
            <a:pPr marL="0" indent="0">
              <a:spcBef>
                <a:spcPts val="600"/>
              </a:spcBef>
              <a:buNone/>
            </a:pPr>
            <a:r>
              <a:rPr lang="en-US" sz="2600" dirty="0"/>
              <a:t>In Impromptu Speaking, students are given a prompt and prepare a speech on it.  No notes are allowed.</a:t>
            </a:r>
            <a:r>
              <a:rPr lang="en-US" sz="2600" b="1" dirty="0"/>
              <a:t>  </a:t>
            </a:r>
            <a:r>
              <a:rPr lang="en-US" sz="2600" dirty="0"/>
              <a:t>This event involves quick thinking, organizing ideas, and delivering those thoughts to a small audience effectively.  If you’re capable of choosing any topic and preparing a short speech without any notes, then this is for you! </a:t>
            </a:r>
            <a:endParaRPr lang="en-US" dirty="0"/>
          </a:p>
        </p:txBody>
      </p:sp>
      <p:pic>
        <p:nvPicPr>
          <p:cNvPr id="10242" name="Picture 2" descr="College student speech Stock Pho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118" y="4131276"/>
            <a:ext cx="3709555" cy="24730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9E9B77-9C57-49F1-8BEE-B33BABA32B45}"/>
              </a:ext>
            </a:extLst>
          </p:cNvPr>
          <p:cNvSpPr txBox="1"/>
          <p:nvPr/>
        </p:nvSpPr>
        <p:spPr>
          <a:xfrm>
            <a:off x="7429500" y="4447309"/>
            <a:ext cx="2815130" cy="830997"/>
          </a:xfrm>
          <a:prstGeom prst="rect">
            <a:avLst/>
          </a:prstGeom>
          <a:noFill/>
        </p:spPr>
        <p:txBody>
          <a:bodyPr wrap="none" rtlCol="0">
            <a:spAutoFit/>
          </a:bodyPr>
          <a:lstStyle/>
          <a:p>
            <a:r>
              <a:rPr lang="en-US" sz="2400" b="1" dirty="0"/>
              <a:t>Coach – Mr. McClure</a:t>
            </a:r>
          </a:p>
          <a:p>
            <a:r>
              <a:rPr lang="en-US" sz="2400" b="1" dirty="0"/>
              <a:t>tmcclure@ssisd.net</a:t>
            </a:r>
          </a:p>
        </p:txBody>
      </p:sp>
    </p:spTree>
    <p:extLst>
      <p:ext uri="{BB962C8B-B14F-4D97-AF65-F5344CB8AC3E}">
        <p14:creationId xmlns:p14="http://schemas.microsoft.com/office/powerpoint/2010/main" val="2203667949"/>
      </p:ext>
    </p:extLst>
  </p:cSld>
  <p:clrMapOvr>
    <a:masterClrMapping/>
  </p:clrMapOvr>
  <mc:AlternateContent xmlns:mc="http://schemas.openxmlformats.org/markup-compatibility/2006" xmlns:p14="http://schemas.microsoft.com/office/powerpoint/2010/main">
    <mc:Choice Requires="p14">
      <p:transition spd="med" p14:dur="700" advTm="25930">
        <p:fade/>
      </p:transition>
    </mc:Choice>
    <mc:Fallback xmlns="">
      <p:transition spd="med" advTm="2593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Listening Skills</a:t>
            </a:r>
          </a:p>
        </p:txBody>
      </p:sp>
      <p:sp>
        <p:nvSpPr>
          <p:cNvPr id="3" name="Content Placeholder 2"/>
          <p:cNvSpPr>
            <a:spLocks noGrp="1"/>
          </p:cNvSpPr>
          <p:nvPr>
            <p:ph idx="1"/>
          </p:nvPr>
        </p:nvSpPr>
        <p:spPr>
          <a:xfrm>
            <a:off x="166255" y="1990000"/>
            <a:ext cx="11259808" cy="2010032"/>
          </a:xfrm>
        </p:spPr>
        <p:txBody>
          <a:bodyPr>
            <a:noAutofit/>
          </a:bodyPr>
          <a:lstStyle/>
          <a:p>
            <a:pPr marL="0" indent="0" fontAlgn="base">
              <a:spcBef>
                <a:spcPts val="600"/>
              </a:spcBef>
              <a:buNone/>
            </a:pPr>
            <a:r>
              <a:rPr lang="en-US" sz="2600" dirty="0"/>
              <a:t>How good are your listening skills? In this event, you can put your skills to the test by listening to a short 7 – 10 minute script, taking notes as needed, and using your notes to answer 25 multiple choice, fill-in-the-blank, and true/false questions.  </a:t>
            </a:r>
          </a:p>
          <a:p>
            <a:pPr marL="0" indent="0" fontAlgn="base">
              <a:spcBef>
                <a:spcPts val="600"/>
              </a:spcBef>
              <a:buNone/>
            </a:pPr>
            <a:endParaRPr lang="en-US" sz="2400" b="1" dirty="0"/>
          </a:p>
          <a:p>
            <a:pPr marL="0" indent="0" fontAlgn="base">
              <a:spcBef>
                <a:spcPts val="600"/>
              </a:spcBef>
              <a:buNone/>
            </a:pPr>
            <a:endParaRPr lang="en-US" sz="2400" b="1" dirty="0"/>
          </a:p>
          <a:p>
            <a:pPr marL="0" indent="0" fontAlgn="base">
              <a:spcBef>
                <a:spcPts val="600"/>
              </a:spcBef>
              <a:buNone/>
            </a:pPr>
            <a:br>
              <a:rPr lang="en-US" sz="2400" dirty="0"/>
            </a:br>
            <a:endParaRPr lang="en-US" sz="2400" dirty="0"/>
          </a:p>
        </p:txBody>
      </p:sp>
      <p:pic>
        <p:nvPicPr>
          <p:cNvPr id="15364" name="Picture 4" descr="Girl listening with her hand on an ear Royalty Free Stock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136" y="3523267"/>
            <a:ext cx="4271250" cy="2868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CB15BC-9857-48D1-B79F-27569DA0A77F}"/>
              </a:ext>
            </a:extLst>
          </p:cNvPr>
          <p:cNvSpPr txBox="1"/>
          <p:nvPr/>
        </p:nvSpPr>
        <p:spPr>
          <a:xfrm>
            <a:off x="7554191" y="4000032"/>
            <a:ext cx="2853089" cy="830997"/>
          </a:xfrm>
          <a:prstGeom prst="rect">
            <a:avLst/>
          </a:prstGeom>
          <a:noFill/>
        </p:spPr>
        <p:txBody>
          <a:bodyPr wrap="none" rtlCol="0">
            <a:spAutoFit/>
          </a:bodyPr>
          <a:lstStyle/>
          <a:p>
            <a:r>
              <a:rPr lang="en-US" sz="2400" b="1" dirty="0"/>
              <a:t>Coach – Mrs. McCain</a:t>
            </a:r>
          </a:p>
          <a:p>
            <a:r>
              <a:rPr lang="en-US" sz="2400" b="1" dirty="0"/>
              <a:t>bmccain@ssisd.net</a:t>
            </a:r>
          </a:p>
        </p:txBody>
      </p:sp>
    </p:spTree>
    <p:extLst>
      <p:ext uri="{BB962C8B-B14F-4D97-AF65-F5344CB8AC3E}">
        <p14:creationId xmlns:p14="http://schemas.microsoft.com/office/powerpoint/2010/main" val="395229217"/>
      </p:ext>
    </p:extLst>
  </p:cSld>
  <p:clrMapOvr>
    <a:masterClrMapping/>
  </p:clrMapOvr>
  <mc:AlternateContent xmlns:mc="http://schemas.openxmlformats.org/markup-compatibility/2006" xmlns:p14="http://schemas.microsoft.com/office/powerpoint/2010/main">
    <mc:Choice Requires="p14">
      <p:transition spd="med" p14:dur="700" advTm="20030">
        <p:fade/>
      </p:transition>
    </mc:Choice>
    <mc:Fallback xmlns="">
      <p:transition spd="med" advTm="2003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Oratory</a:t>
            </a:r>
          </a:p>
        </p:txBody>
      </p:sp>
      <p:sp>
        <p:nvSpPr>
          <p:cNvPr id="3" name="Content Placeholder 2"/>
          <p:cNvSpPr>
            <a:spLocks noGrp="1"/>
          </p:cNvSpPr>
          <p:nvPr>
            <p:ph idx="1"/>
          </p:nvPr>
        </p:nvSpPr>
        <p:spPr>
          <a:xfrm>
            <a:off x="176645" y="1944131"/>
            <a:ext cx="12015355" cy="4431956"/>
          </a:xfrm>
        </p:spPr>
        <p:txBody>
          <a:bodyPr>
            <a:normAutofit/>
          </a:bodyPr>
          <a:lstStyle/>
          <a:p>
            <a:pPr marL="0" indent="0">
              <a:buNone/>
            </a:pPr>
            <a:r>
              <a:rPr lang="en-US" sz="2600" dirty="0"/>
              <a:t>Do you like to convince people to take your side on an issue? The contestant will write in advance a persuasive speech (3-6 minutes long) about one of five set topics, and then deliver the speech entirely from memory! The contestant must determine critical issues of the topic and explore both sides of the issue before choosing a position to defend. Picture a lawyer presenting his closing argument in front of a jury. Now, imagine that lawyer being you. If that grabbed your attention, then join the Modern Oratory team. </a:t>
            </a:r>
          </a:p>
          <a:p>
            <a:pPr marL="0" indent="0">
              <a:buNone/>
            </a:pPr>
            <a:r>
              <a:rPr lang="en-US" sz="2600" b="1" dirty="0"/>
              <a:t>						</a:t>
            </a:r>
          </a:p>
          <a:p>
            <a:pPr marL="0" indent="0">
              <a:buNone/>
            </a:pPr>
            <a:r>
              <a:rPr lang="en-US" sz="2600" b="1" dirty="0"/>
              <a:t>						</a:t>
            </a:r>
          </a:p>
        </p:txBody>
      </p:sp>
      <p:sp>
        <p:nvSpPr>
          <p:cNvPr id="4" name="TextBox 3">
            <a:extLst>
              <a:ext uri="{FF2B5EF4-FFF2-40B4-BE49-F238E27FC236}">
                <a16:creationId xmlns:a16="http://schemas.microsoft.com/office/drawing/2014/main" id="{4FFAD2B9-B202-4EC8-96D8-F744A4AEA2FC}"/>
              </a:ext>
            </a:extLst>
          </p:cNvPr>
          <p:cNvSpPr txBox="1"/>
          <p:nvPr/>
        </p:nvSpPr>
        <p:spPr>
          <a:xfrm>
            <a:off x="7450282" y="4883727"/>
            <a:ext cx="2553648" cy="830997"/>
          </a:xfrm>
          <a:prstGeom prst="rect">
            <a:avLst/>
          </a:prstGeom>
          <a:noFill/>
        </p:spPr>
        <p:txBody>
          <a:bodyPr wrap="none" rtlCol="0">
            <a:spAutoFit/>
          </a:bodyPr>
          <a:lstStyle/>
          <a:p>
            <a:r>
              <a:rPr lang="en-US" sz="2400" b="1" dirty="0"/>
              <a:t>Coach – Mrs. Lilley</a:t>
            </a:r>
          </a:p>
          <a:p>
            <a:r>
              <a:rPr lang="en-US" sz="2400" b="1" dirty="0"/>
              <a:t>alilley@ssisd.net</a:t>
            </a:r>
          </a:p>
        </p:txBody>
      </p:sp>
      <p:pic>
        <p:nvPicPr>
          <p:cNvPr id="6" name="Picture 5" descr="A picture containing object&#10;&#10;Description automatically generated">
            <a:extLst>
              <a:ext uri="{FF2B5EF4-FFF2-40B4-BE49-F238E27FC236}">
                <a16:creationId xmlns:a16="http://schemas.microsoft.com/office/drawing/2014/main" id="{CB6DCCEB-D76C-4D87-8BAA-4E77C0C23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94" y="4400881"/>
            <a:ext cx="3138364" cy="2270083"/>
          </a:xfrm>
          <a:prstGeom prst="rect">
            <a:avLst/>
          </a:prstGeom>
        </p:spPr>
      </p:pic>
    </p:spTree>
    <p:extLst>
      <p:ext uri="{BB962C8B-B14F-4D97-AF65-F5344CB8AC3E}">
        <p14:creationId xmlns:p14="http://schemas.microsoft.com/office/powerpoint/2010/main" val="2143734535"/>
      </p:ext>
    </p:extLst>
  </p:cSld>
  <p:clrMapOvr>
    <a:masterClrMapping/>
  </p:clrMapOvr>
  <mc:AlternateContent xmlns:mc="http://schemas.openxmlformats.org/markup-compatibility/2006" xmlns:p14="http://schemas.microsoft.com/office/powerpoint/2010/main">
    <mc:Choice Requires="p14">
      <p:transition spd="med" p14:dur="700" advTm="39364">
        <p:fade/>
      </p:transition>
    </mc:Choice>
    <mc:Fallback xmlns="">
      <p:transition spd="med" advTm="39364">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Memory</a:t>
            </a:r>
          </a:p>
        </p:txBody>
      </p:sp>
      <p:sp>
        <p:nvSpPr>
          <p:cNvPr id="3" name="Content Placeholder 2"/>
          <p:cNvSpPr>
            <a:spLocks noGrp="1"/>
          </p:cNvSpPr>
          <p:nvPr>
            <p:ph idx="1"/>
          </p:nvPr>
        </p:nvSpPr>
        <p:spPr>
          <a:xfrm>
            <a:off x="0" y="2007002"/>
            <a:ext cx="12105409" cy="3359667"/>
          </a:xfrm>
        </p:spPr>
        <p:txBody>
          <a:bodyPr>
            <a:normAutofit/>
          </a:bodyPr>
          <a:lstStyle/>
          <a:p>
            <a:pPr marL="0" indent="0">
              <a:buNone/>
            </a:pPr>
            <a:r>
              <a:rPr lang="en-US" sz="2600" dirty="0"/>
              <a:t>Do you like music?  Students will listen to approximately 20 seconds of up to 20 musical selections and identify the name of the major work, selection and the name of the composer.  Spelling and punctuation are graded as well. </a:t>
            </a:r>
          </a:p>
          <a:p>
            <a:pPr marL="0" indent="0">
              <a:buNone/>
            </a:pPr>
            <a:endParaRPr lang="en-US" sz="2600" b="1" dirty="0"/>
          </a:p>
          <a:p>
            <a:pPr marL="0" indent="0">
              <a:buNone/>
            </a:pPr>
            <a:endParaRPr lang="en-US" sz="2600" b="1" dirty="0"/>
          </a:p>
        </p:txBody>
      </p:sp>
      <p:pic>
        <p:nvPicPr>
          <p:cNvPr id="19458" name="Picture 2" descr="Music icon Stock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726" y="3486557"/>
            <a:ext cx="5229175" cy="29050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0B97CE-81DE-4120-B1F5-76A7AA9C8AB1}"/>
              </a:ext>
            </a:extLst>
          </p:cNvPr>
          <p:cNvSpPr txBox="1"/>
          <p:nvPr/>
        </p:nvSpPr>
        <p:spPr>
          <a:xfrm>
            <a:off x="8025054" y="4010891"/>
            <a:ext cx="2883738" cy="830997"/>
          </a:xfrm>
          <a:prstGeom prst="rect">
            <a:avLst/>
          </a:prstGeom>
          <a:noFill/>
        </p:spPr>
        <p:txBody>
          <a:bodyPr wrap="none" rtlCol="0">
            <a:spAutoFit/>
          </a:bodyPr>
          <a:lstStyle/>
          <a:p>
            <a:r>
              <a:rPr lang="en-US" sz="2400" b="1" dirty="0"/>
              <a:t>Coach – Mr. Lovelady</a:t>
            </a:r>
          </a:p>
          <a:p>
            <a:r>
              <a:rPr lang="en-US" sz="2400" b="1" dirty="0"/>
              <a:t>alovelady@ssisd.net</a:t>
            </a:r>
          </a:p>
        </p:txBody>
      </p:sp>
    </p:spTree>
    <p:extLst>
      <p:ext uri="{BB962C8B-B14F-4D97-AF65-F5344CB8AC3E}">
        <p14:creationId xmlns:p14="http://schemas.microsoft.com/office/powerpoint/2010/main" val="855138125"/>
      </p:ext>
    </p:extLst>
  </p:cSld>
  <p:clrMapOvr>
    <a:masterClrMapping/>
  </p:clrMapOvr>
  <mc:AlternateContent xmlns:mc="http://schemas.openxmlformats.org/markup-compatibility/2006" xmlns:p14="http://schemas.microsoft.com/office/powerpoint/2010/main">
    <mc:Choice Requires="p14">
      <p:transition spd="med" p14:dur="700" advTm="17368">
        <p:fade/>
      </p:transition>
    </mc:Choice>
    <mc:Fallback xmlns="">
      <p:transition spd="med" advTm="17368">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Sense</a:t>
            </a:r>
          </a:p>
        </p:txBody>
      </p:sp>
      <p:sp>
        <p:nvSpPr>
          <p:cNvPr id="3" name="Content Placeholder 2"/>
          <p:cNvSpPr>
            <a:spLocks noGrp="1"/>
          </p:cNvSpPr>
          <p:nvPr>
            <p:ph idx="1"/>
          </p:nvPr>
        </p:nvSpPr>
        <p:spPr>
          <a:xfrm>
            <a:off x="145680" y="1943853"/>
            <a:ext cx="11897591" cy="2018644"/>
          </a:xfrm>
        </p:spPr>
        <p:txBody>
          <a:bodyPr>
            <a:noAutofit/>
          </a:bodyPr>
          <a:lstStyle/>
          <a:p>
            <a:pPr marL="0" indent="0">
              <a:spcBef>
                <a:spcPts val="600"/>
              </a:spcBef>
              <a:buNone/>
            </a:pPr>
            <a:r>
              <a:rPr lang="en-US" sz="2600" dirty="0"/>
              <a:t>Are you good with numbers?  Are you the type of person that is able to solve math problems without using a pencil or calculator?  Then join the number sense team where you’ll learn to develop and practice shortcuts to solve mental math problems. Tests are taken using a blue pen so the answer you first write down is the answer you will keep – no erasures or mark outs allowed.  </a:t>
            </a:r>
          </a:p>
          <a:p>
            <a:pPr marL="0" indent="0">
              <a:spcBef>
                <a:spcPts val="600"/>
              </a:spcBef>
              <a:buNone/>
            </a:pPr>
            <a:r>
              <a:rPr lang="en-US" sz="2600" b="1" dirty="0"/>
              <a:t>			</a:t>
            </a:r>
            <a:endParaRPr lang="en-US" sz="2600" dirty="0"/>
          </a:p>
        </p:txBody>
      </p:sp>
      <p:sp>
        <p:nvSpPr>
          <p:cNvPr id="4" name="TextBox 3">
            <a:extLst>
              <a:ext uri="{FF2B5EF4-FFF2-40B4-BE49-F238E27FC236}">
                <a16:creationId xmlns:a16="http://schemas.microsoft.com/office/drawing/2014/main" id="{5322D48A-92CC-4643-B46E-ADE5D45ACE07}"/>
              </a:ext>
            </a:extLst>
          </p:cNvPr>
          <p:cNvSpPr txBox="1"/>
          <p:nvPr/>
        </p:nvSpPr>
        <p:spPr>
          <a:xfrm>
            <a:off x="7294419" y="4664138"/>
            <a:ext cx="2524474" cy="830997"/>
          </a:xfrm>
          <a:prstGeom prst="rect">
            <a:avLst/>
          </a:prstGeom>
          <a:noFill/>
        </p:spPr>
        <p:txBody>
          <a:bodyPr wrap="none" rtlCol="0">
            <a:spAutoFit/>
          </a:bodyPr>
          <a:lstStyle/>
          <a:p>
            <a:r>
              <a:rPr lang="en-US" sz="2400" b="1" dirty="0"/>
              <a:t>Coach – Mrs. Giles</a:t>
            </a:r>
          </a:p>
          <a:p>
            <a:r>
              <a:rPr lang="en-US" sz="2400" b="1" dirty="0"/>
              <a:t>sgiles@ssisd.net</a:t>
            </a:r>
          </a:p>
        </p:txBody>
      </p:sp>
      <p:pic>
        <p:nvPicPr>
          <p:cNvPr id="6" name="Picture 5" descr="A close up of a colorful wall&#10;&#10;Description automatically generated">
            <a:extLst>
              <a:ext uri="{FF2B5EF4-FFF2-40B4-BE49-F238E27FC236}">
                <a16:creationId xmlns:a16="http://schemas.microsoft.com/office/drawing/2014/main" id="{659F5517-655A-4605-AAF3-74335DD3C5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529" y="4077894"/>
            <a:ext cx="2586606" cy="2586606"/>
          </a:xfrm>
          <a:prstGeom prst="rect">
            <a:avLst/>
          </a:prstGeom>
        </p:spPr>
      </p:pic>
    </p:spTree>
    <p:extLst>
      <p:ext uri="{BB962C8B-B14F-4D97-AF65-F5344CB8AC3E}">
        <p14:creationId xmlns:p14="http://schemas.microsoft.com/office/powerpoint/2010/main" val="2201992784"/>
      </p:ext>
    </p:extLst>
  </p:cSld>
  <p:clrMapOvr>
    <a:masterClrMapping/>
  </p:clrMapOvr>
  <mc:AlternateContent xmlns:mc="http://schemas.openxmlformats.org/markup-compatibility/2006" xmlns:p14="http://schemas.microsoft.com/office/powerpoint/2010/main">
    <mc:Choice Requires="p14">
      <p:transition spd="med" p14:dur="700" advTm="24676">
        <p:fade/>
      </p:transition>
    </mc:Choice>
    <mc:Fallback xmlns="">
      <p:transition spd="med" advTm="24676">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Ready Writing</a:t>
            </a:r>
          </a:p>
        </p:txBody>
      </p:sp>
      <p:sp>
        <p:nvSpPr>
          <p:cNvPr id="3" name="Content Placeholder 2"/>
          <p:cNvSpPr>
            <a:spLocks noGrp="1"/>
          </p:cNvSpPr>
          <p:nvPr>
            <p:ph idx="1"/>
          </p:nvPr>
        </p:nvSpPr>
        <p:spPr>
          <a:xfrm>
            <a:off x="124691" y="1950720"/>
            <a:ext cx="12067309" cy="2415333"/>
          </a:xfrm>
        </p:spPr>
        <p:txBody>
          <a:bodyPr>
            <a:noAutofit/>
          </a:bodyPr>
          <a:lstStyle/>
          <a:p>
            <a:pPr marL="0" indent="0">
              <a:buNone/>
            </a:pPr>
            <a:r>
              <a:rPr lang="en-US" sz="2800" dirty="0"/>
              <a:t>Ready, set, write! This event helps students build and refine their writing skills. Contestants will choose between two prompts and use their creative ideas to explore a topic or prove a point. If you love to write, then you’ll love this event. </a:t>
            </a:r>
          </a:p>
          <a:p>
            <a:pPr marL="0" indent="0">
              <a:buNone/>
            </a:pPr>
            <a:endParaRPr lang="en-US" sz="2800" b="1" dirty="0"/>
          </a:p>
          <a:p>
            <a:pPr marL="0" indent="0">
              <a:buNone/>
            </a:pPr>
            <a:r>
              <a:rPr lang="en-US" sz="2800" b="1" dirty="0"/>
              <a:t>				</a:t>
            </a:r>
          </a:p>
        </p:txBody>
      </p:sp>
      <p:pic>
        <p:nvPicPr>
          <p:cNvPr id="4" name="Picture 2" descr="http://thumbs.dreamstime.com/x/male-student-writing-book-library-midsection-university-370053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91" y="3429000"/>
            <a:ext cx="4603173" cy="30726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7D18212-122D-4CD3-A443-643F7D2766DA}"/>
              </a:ext>
            </a:extLst>
          </p:cNvPr>
          <p:cNvSpPr txBox="1"/>
          <p:nvPr/>
        </p:nvSpPr>
        <p:spPr>
          <a:xfrm>
            <a:off x="7710055" y="3813463"/>
            <a:ext cx="3375348" cy="830997"/>
          </a:xfrm>
          <a:prstGeom prst="rect">
            <a:avLst/>
          </a:prstGeom>
          <a:noFill/>
        </p:spPr>
        <p:txBody>
          <a:bodyPr wrap="none" rtlCol="0">
            <a:spAutoFit/>
          </a:bodyPr>
          <a:lstStyle/>
          <a:p>
            <a:r>
              <a:rPr lang="en-US" sz="2400" b="1" dirty="0"/>
              <a:t>Coach – Mrs. P. </a:t>
            </a:r>
            <a:r>
              <a:rPr lang="en-US" sz="2400" b="1" dirty="0" err="1"/>
              <a:t>Isonhood</a:t>
            </a:r>
            <a:endParaRPr lang="en-US" sz="2400" b="1" dirty="0"/>
          </a:p>
          <a:p>
            <a:r>
              <a:rPr lang="en-US" sz="2400" b="1" dirty="0"/>
              <a:t>pisonhood@ssisd.net</a:t>
            </a:r>
          </a:p>
        </p:txBody>
      </p:sp>
    </p:spTree>
    <p:extLst>
      <p:ext uri="{BB962C8B-B14F-4D97-AF65-F5344CB8AC3E}">
        <p14:creationId xmlns:p14="http://schemas.microsoft.com/office/powerpoint/2010/main" val="4137029465"/>
      </p:ext>
    </p:extLst>
  </p:cSld>
  <p:clrMapOvr>
    <a:masterClrMapping/>
  </p:clrMapOvr>
  <mc:AlternateContent xmlns:mc="http://schemas.openxmlformats.org/markup-compatibility/2006" xmlns:p14="http://schemas.microsoft.com/office/powerpoint/2010/main">
    <mc:Choice Requires="p14">
      <p:transition spd="med" p14:dur="700" advTm="21004">
        <p:fade/>
      </p:transition>
    </mc:Choice>
    <mc:Fallback xmlns="">
      <p:transition spd="med" advTm="2100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UIL A+ Academics Overview</a:t>
            </a:r>
          </a:p>
        </p:txBody>
      </p:sp>
      <p:sp>
        <p:nvSpPr>
          <p:cNvPr id="14" name="Content Placeholder 13"/>
          <p:cNvSpPr>
            <a:spLocks noGrp="1"/>
          </p:cNvSpPr>
          <p:nvPr>
            <p:ph idx="1"/>
          </p:nvPr>
        </p:nvSpPr>
        <p:spPr>
          <a:xfrm>
            <a:off x="696190" y="2078182"/>
            <a:ext cx="11495809" cy="4652132"/>
          </a:xfrm>
        </p:spPr>
        <p:txBody>
          <a:bodyPr>
            <a:normAutofit fontScale="92500" lnSpcReduction="20000"/>
          </a:bodyPr>
          <a:lstStyle/>
          <a:p>
            <a:r>
              <a:rPr lang="en-US" dirty="0"/>
              <a:t>A brief description of each event is included in this presentation.  You will be emailed a link to a Microsoft Form.  If you are interested in any event(s), please fill out the form so we can get you matched up to the coach of your event choice.  Please fill out forms no later than Monday, September 9</a:t>
            </a:r>
            <a:r>
              <a:rPr lang="en-US" baseline="30000" dirty="0"/>
              <a:t>th</a:t>
            </a:r>
            <a:r>
              <a:rPr lang="en-US" dirty="0"/>
              <a:t>.</a:t>
            </a:r>
            <a:endParaRPr lang="en-US" baseline="30000" dirty="0"/>
          </a:p>
          <a:p>
            <a:r>
              <a:rPr lang="en-US" dirty="0"/>
              <a:t>Students may choose one or two events.  Some events conflict with each other, so we will contact you with options if you pick two events that this happens with.</a:t>
            </a:r>
          </a:p>
          <a:p>
            <a:r>
              <a:rPr lang="en-US" dirty="0"/>
              <a:t>Practices will be held during CAT time which is also when select choir, band and strings occasionally meet so you will have to divide your time wisely if you are involved in more than one activity.  Some before or after school practices may be required.</a:t>
            </a:r>
          </a:p>
          <a:p>
            <a:r>
              <a:rPr lang="en-US" dirty="0"/>
              <a:t>The location of our UIL A+ Academic district meet will be decided soon.  I will send a note home with students practicing in UIL events as soon as the location is decided and the date is determined.  If you are on a UIL team, you </a:t>
            </a:r>
            <a:r>
              <a:rPr lang="en-US" b="1" dirty="0"/>
              <a:t>must </a:t>
            </a:r>
            <a:r>
              <a:rPr lang="en-US" dirty="0"/>
              <a:t>attend this contest.</a:t>
            </a:r>
          </a:p>
          <a:p>
            <a:r>
              <a:rPr lang="en-US" dirty="0"/>
              <a:t>Medals are awarded to individuals who earn any of the 1</a:t>
            </a:r>
            <a:r>
              <a:rPr lang="en-US" baseline="30000" dirty="0"/>
              <a:t>st</a:t>
            </a:r>
            <a:r>
              <a:rPr lang="en-US" dirty="0"/>
              <a:t> – 6</a:t>
            </a:r>
            <a:r>
              <a:rPr lang="en-US" baseline="30000" dirty="0"/>
              <a:t>th</a:t>
            </a:r>
            <a:r>
              <a:rPr lang="en-US" dirty="0"/>
              <a:t> place spots at the district meet.  Team members of teams who earn 1</a:t>
            </a:r>
            <a:r>
              <a:rPr lang="en-US" baseline="30000" dirty="0"/>
              <a:t>st</a:t>
            </a:r>
            <a:r>
              <a:rPr lang="en-US" dirty="0"/>
              <a:t>, 2</a:t>
            </a:r>
            <a:r>
              <a:rPr lang="en-US" baseline="30000" dirty="0"/>
              <a:t>nd</a:t>
            </a:r>
            <a:r>
              <a:rPr lang="en-US" dirty="0"/>
              <a:t> or 3</a:t>
            </a:r>
            <a:r>
              <a:rPr lang="en-US" baseline="30000" dirty="0"/>
              <a:t>rd</a:t>
            </a:r>
            <a:r>
              <a:rPr lang="en-US" dirty="0"/>
              <a:t> place will receive ribbons. Schools with the most finalists earn points toward grade-level trophies and the sweepstakes award.</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advTm="111832">
        <p:fade/>
      </p:transition>
    </mc:Choice>
    <mc:Fallback xmlns="">
      <p:transition spd="med" advTm="111832">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Studies</a:t>
            </a:r>
          </a:p>
        </p:txBody>
      </p:sp>
      <p:sp>
        <p:nvSpPr>
          <p:cNvPr id="3" name="Content Placeholder 2"/>
          <p:cNvSpPr>
            <a:spLocks noGrp="1"/>
          </p:cNvSpPr>
          <p:nvPr>
            <p:ph idx="1"/>
          </p:nvPr>
        </p:nvSpPr>
        <p:spPr>
          <a:xfrm>
            <a:off x="93518" y="1927654"/>
            <a:ext cx="11887200" cy="3579528"/>
          </a:xfrm>
        </p:spPr>
        <p:txBody>
          <a:bodyPr>
            <a:normAutofit/>
          </a:bodyPr>
          <a:lstStyle/>
          <a:p>
            <a:pPr marL="0" indent="0" fontAlgn="base">
              <a:spcBef>
                <a:spcPts val="600"/>
              </a:spcBef>
              <a:buNone/>
            </a:pPr>
            <a:r>
              <a:rPr lang="en-US" sz="2800" dirty="0"/>
              <a:t>This contest is designed to encourage students to expand their knowledge of social studies, particularly in the areas of history, government systems, economics, citizenship, &amp; culture. If your interest lies in wars, history, and politics, this contest will give you more than</a:t>
            </a:r>
            <a:r>
              <a:rPr lang="en-US" sz="2800" b="1" dirty="0"/>
              <a:t> </a:t>
            </a:r>
            <a:r>
              <a:rPr lang="en-US" sz="2800" dirty="0"/>
              <a:t>enough material to explore.  </a:t>
            </a:r>
          </a:p>
          <a:p>
            <a:pPr marL="0" indent="0">
              <a:spcBef>
                <a:spcPts val="600"/>
              </a:spcBef>
              <a:buNone/>
            </a:pPr>
            <a:endParaRPr lang="en-US" b="1" dirty="0"/>
          </a:p>
        </p:txBody>
      </p:sp>
      <p:pic>
        <p:nvPicPr>
          <p:cNvPr id="12290" name="Picture 2" descr="Replica of Mayflower Ship Stock Phot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82" y="3853839"/>
            <a:ext cx="3602705" cy="29112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3EAAF7-DED7-4795-9F15-08B02908848F}"/>
              </a:ext>
            </a:extLst>
          </p:cNvPr>
          <p:cNvSpPr txBox="1"/>
          <p:nvPr/>
        </p:nvSpPr>
        <p:spPr>
          <a:xfrm>
            <a:off x="7180119" y="4197927"/>
            <a:ext cx="2752100" cy="830997"/>
          </a:xfrm>
          <a:prstGeom prst="rect">
            <a:avLst/>
          </a:prstGeom>
          <a:noFill/>
        </p:spPr>
        <p:txBody>
          <a:bodyPr wrap="none" rtlCol="0">
            <a:spAutoFit/>
          </a:bodyPr>
          <a:lstStyle/>
          <a:p>
            <a:r>
              <a:rPr lang="en-US" sz="2400" b="1" dirty="0"/>
              <a:t>Coach – Mrs. Crump</a:t>
            </a:r>
          </a:p>
          <a:p>
            <a:r>
              <a:rPr lang="en-US" sz="2400" b="1" dirty="0"/>
              <a:t>jcrump@ssisd.net</a:t>
            </a:r>
          </a:p>
        </p:txBody>
      </p:sp>
    </p:spTree>
    <p:extLst>
      <p:ext uri="{BB962C8B-B14F-4D97-AF65-F5344CB8AC3E}">
        <p14:creationId xmlns:p14="http://schemas.microsoft.com/office/powerpoint/2010/main" val="3853643601"/>
      </p:ext>
    </p:extLst>
  </p:cSld>
  <p:clrMapOvr>
    <a:masterClrMapping/>
  </p:clrMapOvr>
  <mc:AlternateContent xmlns:mc="http://schemas.openxmlformats.org/markup-compatibility/2006" xmlns:p14="http://schemas.microsoft.com/office/powerpoint/2010/main">
    <mc:Choice Requires="p14">
      <p:transition spd="med" p14:dur="700" advTm="23121">
        <p:fade/>
      </p:transition>
    </mc:Choice>
    <mc:Fallback xmlns="">
      <p:transition spd="med" advTm="23121">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C224-13F1-4AD0-BE32-2003419DDCD0}"/>
              </a:ext>
            </a:extLst>
          </p:cNvPr>
          <p:cNvSpPr>
            <a:spLocks noGrp="1"/>
          </p:cNvSpPr>
          <p:nvPr>
            <p:ph type="title"/>
          </p:nvPr>
        </p:nvSpPr>
        <p:spPr/>
        <p:txBody>
          <a:bodyPr/>
          <a:lstStyle/>
          <a:p>
            <a:r>
              <a:rPr lang="en-US" dirty="0"/>
              <a:t>Coaches for UIL Events</a:t>
            </a:r>
          </a:p>
        </p:txBody>
      </p:sp>
      <p:graphicFrame>
        <p:nvGraphicFramePr>
          <p:cNvPr id="4" name="Content Placeholder 3">
            <a:extLst>
              <a:ext uri="{FF2B5EF4-FFF2-40B4-BE49-F238E27FC236}">
                <a16:creationId xmlns:a16="http://schemas.microsoft.com/office/drawing/2014/main" id="{95006B42-C8F9-4165-9CA3-AEBBB6E6475B}"/>
              </a:ext>
            </a:extLst>
          </p:cNvPr>
          <p:cNvGraphicFramePr>
            <a:graphicFrameLocks noGrp="1"/>
          </p:cNvGraphicFramePr>
          <p:nvPr>
            <p:ph idx="1"/>
            <p:extLst>
              <p:ext uri="{D42A27DB-BD31-4B8C-83A1-F6EECF244321}">
                <p14:modId xmlns:p14="http://schemas.microsoft.com/office/powerpoint/2010/main" val="233531901"/>
              </p:ext>
            </p:extLst>
          </p:nvPr>
        </p:nvGraphicFramePr>
        <p:xfrm>
          <a:off x="72736" y="1828456"/>
          <a:ext cx="12119264" cy="6494661"/>
        </p:xfrm>
        <a:graphic>
          <a:graphicData uri="http://schemas.openxmlformats.org/drawingml/2006/table">
            <a:tbl>
              <a:tblPr firstRow="1" bandRow="1">
                <a:tableStyleId>{68D230F3-CF80-4859-8CE7-A43EE81993B5}</a:tableStyleId>
              </a:tblPr>
              <a:tblGrid>
                <a:gridCol w="5684392">
                  <a:extLst>
                    <a:ext uri="{9D8B030D-6E8A-4147-A177-3AD203B41FA5}">
                      <a16:colId xmlns:a16="http://schemas.microsoft.com/office/drawing/2014/main" val="2114814521"/>
                    </a:ext>
                  </a:extLst>
                </a:gridCol>
                <a:gridCol w="6434872">
                  <a:extLst>
                    <a:ext uri="{9D8B030D-6E8A-4147-A177-3AD203B41FA5}">
                      <a16:colId xmlns:a16="http://schemas.microsoft.com/office/drawing/2014/main" val="3126353509"/>
                    </a:ext>
                  </a:extLst>
                </a:gridCol>
              </a:tblGrid>
              <a:tr h="6494661">
                <a:tc>
                  <a:txBody>
                    <a:bodyPr/>
                    <a:lstStyle/>
                    <a:p>
                      <a:pPr marL="285750" indent="-285750">
                        <a:lnSpc>
                          <a:spcPct val="150000"/>
                        </a:lnSpc>
                        <a:buFont typeface="Arial" panose="020B0604020202020204" pitchFamily="34" charset="0"/>
                        <a:buChar char="•"/>
                      </a:pPr>
                      <a:r>
                        <a:rPr lang="en-US" sz="1800" dirty="0"/>
                        <a:t>Art – Ms. </a:t>
                      </a:r>
                      <a:r>
                        <a:rPr lang="en-US" sz="1800" dirty="0" err="1"/>
                        <a:t>Ortloff</a:t>
                      </a:r>
                      <a:r>
                        <a:rPr lang="en-US" sz="1800" dirty="0"/>
                        <a:t> – </a:t>
                      </a:r>
                      <a:r>
                        <a:rPr lang="en-US" sz="1800" dirty="0">
                          <a:hlinkClick r:id="rId2"/>
                        </a:rPr>
                        <a:t>jortloff@ssisd.net</a:t>
                      </a:r>
                      <a:endParaRPr lang="en-US" sz="1800" dirty="0"/>
                    </a:p>
                    <a:p>
                      <a:pPr marL="285750" indent="-285750">
                        <a:lnSpc>
                          <a:spcPct val="150000"/>
                        </a:lnSpc>
                        <a:buFont typeface="Arial" panose="020B0604020202020204" pitchFamily="34" charset="0"/>
                        <a:buChar char="•"/>
                      </a:pPr>
                      <a:r>
                        <a:rPr lang="en-US" sz="1800" dirty="0"/>
                        <a:t>Calculator – Ms. Denton – </a:t>
                      </a:r>
                      <a:r>
                        <a:rPr lang="en-US" sz="1800" dirty="0">
                          <a:hlinkClick r:id="rId3"/>
                        </a:rPr>
                        <a:t>mdenton@ssisd.net</a:t>
                      </a:r>
                      <a:endParaRPr lang="en-US" sz="1800" dirty="0"/>
                    </a:p>
                    <a:p>
                      <a:pPr marL="285750" indent="-285750">
                        <a:lnSpc>
                          <a:spcPct val="150000"/>
                        </a:lnSpc>
                        <a:buFont typeface="Arial" panose="020B0604020202020204" pitchFamily="34" charset="0"/>
                        <a:buChar char="•"/>
                      </a:pPr>
                      <a:r>
                        <a:rPr lang="en-US" sz="1800" dirty="0"/>
                        <a:t>Chess – Miss White – </a:t>
                      </a:r>
                      <a:r>
                        <a:rPr lang="en-US" sz="1800" dirty="0">
                          <a:hlinkClick r:id="rId4"/>
                        </a:rPr>
                        <a:t>awhite@ssisd.net</a:t>
                      </a:r>
                      <a:endParaRPr lang="en-US" sz="1800" dirty="0"/>
                    </a:p>
                    <a:p>
                      <a:pPr marL="285750" indent="-285750">
                        <a:lnSpc>
                          <a:spcPct val="150000"/>
                        </a:lnSpc>
                        <a:buFont typeface="Arial" panose="020B0604020202020204" pitchFamily="34" charset="0"/>
                        <a:buChar char="•"/>
                      </a:pPr>
                      <a:r>
                        <a:rPr lang="en-US" sz="1800" dirty="0"/>
                        <a:t>Dictionary Skills -  Mrs. McClure – </a:t>
                      </a:r>
                      <a:r>
                        <a:rPr lang="en-US" sz="1800" dirty="0">
                          <a:hlinkClick r:id="rId5"/>
                        </a:rPr>
                        <a:t>cmcclure@ssisd.net</a:t>
                      </a:r>
                      <a:endParaRPr lang="en-US" sz="1800" dirty="0"/>
                    </a:p>
                    <a:p>
                      <a:pPr marL="285750" indent="-285750">
                        <a:lnSpc>
                          <a:spcPct val="150000"/>
                        </a:lnSpc>
                        <a:buFont typeface="Arial" panose="020B0604020202020204" pitchFamily="34" charset="0"/>
                        <a:buChar char="•"/>
                      </a:pPr>
                      <a:r>
                        <a:rPr lang="en-US" sz="1800" dirty="0"/>
                        <a:t>Editorial Writing – Ms. Thomas – </a:t>
                      </a:r>
                      <a:r>
                        <a:rPr lang="en-US" sz="1800" dirty="0">
                          <a:hlinkClick r:id="rId6"/>
                        </a:rPr>
                        <a:t>chthomas@ssisd.net</a:t>
                      </a:r>
                      <a:endParaRPr lang="en-US" sz="1800" dirty="0"/>
                    </a:p>
                    <a:p>
                      <a:pPr marL="285750" indent="-285750">
                        <a:lnSpc>
                          <a:spcPct val="150000"/>
                        </a:lnSpc>
                        <a:buFont typeface="Arial" panose="020B0604020202020204" pitchFamily="34" charset="0"/>
                        <a:buChar char="•"/>
                      </a:pPr>
                      <a:r>
                        <a:rPr lang="en-US" sz="1800" dirty="0"/>
                        <a:t>Impromptu Speaking – Mr. McClure – </a:t>
                      </a:r>
                      <a:r>
                        <a:rPr lang="en-US" sz="1800" dirty="0">
                          <a:hlinkClick r:id="rId7"/>
                        </a:rPr>
                        <a:t>tmcclure@ssisd.net</a:t>
                      </a:r>
                      <a:endParaRPr lang="en-US" sz="1800" dirty="0"/>
                    </a:p>
                    <a:p>
                      <a:pPr marL="285750" indent="-285750">
                        <a:lnSpc>
                          <a:spcPct val="150000"/>
                        </a:lnSpc>
                        <a:buFont typeface="Arial" panose="020B0604020202020204" pitchFamily="34" charset="0"/>
                        <a:buChar char="•"/>
                      </a:pPr>
                      <a:r>
                        <a:rPr lang="en-US" sz="1800" dirty="0"/>
                        <a:t>Listening – Mrs. McCain – </a:t>
                      </a:r>
                      <a:r>
                        <a:rPr lang="en-US" sz="1800" dirty="0">
                          <a:hlinkClick r:id="rId8"/>
                        </a:rPr>
                        <a:t>bmccain@ssisd.net</a:t>
                      </a:r>
                      <a:endParaRPr lang="en-US" sz="1800" dirty="0"/>
                    </a:p>
                    <a:p>
                      <a:pPr marL="285750" indent="-285750">
                        <a:lnSpc>
                          <a:spcPct val="150000"/>
                        </a:lnSpc>
                        <a:buFont typeface="Arial" panose="020B0604020202020204" pitchFamily="34" charset="0"/>
                        <a:buChar char="•"/>
                      </a:pPr>
                      <a:r>
                        <a:rPr lang="en-US" sz="1800" dirty="0"/>
                        <a:t>Maps, Charts &amp; Graphs – Mrs. K. </a:t>
                      </a:r>
                      <a:r>
                        <a:rPr lang="en-US" sz="1800" dirty="0" err="1"/>
                        <a:t>Isonhood</a:t>
                      </a:r>
                      <a:r>
                        <a:rPr lang="en-US" sz="1800" dirty="0"/>
                        <a:t> – </a:t>
                      </a:r>
                      <a:r>
                        <a:rPr lang="en-US" sz="1800" dirty="0">
                          <a:hlinkClick r:id="rId9"/>
                        </a:rPr>
                        <a:t>kimberly.isonhood@ssisd.net</a:t>
                      </a:r>
                      <a:endParaRPr lang="en-US" sz="1800" dirty="0"/>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dirty="0"/>
                        <a:t>Mathematics – Mrs. Gentry – </a:t>
                      </a:r>
                      <a:r>
                        <a:rPr lang="en-US" sz="1800" dirty="0">
                          <a:hlinkClick r:id="rId10"/>
                        </a:rPr>
                        <a:t>kgentry@ssisd.net</a:t>
                      </a:r>
                      <a:endParaRPr lang="en-US" sz="1800" dirty="0"/>
                    </a:p>
                    <a:p>
                      <a:pPr>
                        <a:lnSpc>
                          <a:spcPct val="150000"/>
                        </a:lnSpc>
                      </a:pPr>
                      <a:endParaRPr lang="en-US" sz="1850" dirty="0"/>
                    </a:p>
                    <a:p>
                      <a:pPr>
                        <a:lnSpc>
                          <a:spcPct val="150000"/>
                        </a:lnSpc>
                      </a:pPr>
                      <a:endParaRPr lang="en-US" sz="1850" dirty="0"/>
                    </a:p>
                  </a:txBody>
                  <a:tcPr/>
                </a:tc>
                <a:tc>
                  <a:txBody>
                    <a:bodyPr/>
                    <a:lstStyle/>
                    <a:p>
                      <a:pPr marL="285750" indent="-285750">
                        <a:lnSpc>
                          <a:spcPct val="150000"/>
                        </a:lnSpc>
                        <a:buFont typeface="Arial" panose="020B0604020202020204" pitchFamily="34" charset="0"/>
                        <a:buChar char="•"/>
                      </a:pPr>
                      <a:r>
                        <a:rPr lang="en-US" sz="1800" dirty="0"/>
                        <a:t>Modern Oratory – Mrs. Lilley – </a:t>
                      </a:r>
                      <a:r>
                        <a:rPr lang="en-US" sz="1800" dirty="0">
                          <a:hlinkClick r:id="rId11"/>
                        </a:rPr>
                        <a:t>alilley@ssisd.net</a:t>
                      </a:r>
                      <a:endParaRPr lang="en-US" sz="1800" dirty="0"/>
                    </a:p>
                    <a:p>
                      <a:pPr marL="285750" indent="-285750">
                        <a:lnSpc>
                          <a:spcPct val="150000"/>
                        </a:lnSpc>
                        <a:buFont typeface="Arial" panose="020B0604020202020204" pitchFamily="34" charset="0"/>
                        <a:buChar char="•"/>
                      </a:pPr>
                      <a:r>
                        <a:rPr lang="en-US" sz="1800" dirty="0"/>
                        <a:t>Music Memory – Mr. Lovelady – </a:t>
                      </a:r>
                      <a:r>
                        <a:rPr lang="en-US" sz="1800" dirty="0">
                          <a:hlinkClick r:id="rId12"/>
                        </a:rPr>
                        <a:t>alovelady@ssisd.net</a:t>
                      </a:r>
                      <a:endParaRPr lang="en-US" sz="1800" dirty="0"/>
                    </a:p>
                    <a:p>
                      <a:pPr marL="285750" indent="-285750">
                        <a:lnSpc>
                          <a:spcPct val="150000"/>
                        </a:lnSpc>
                        <a:buFont typeface="Arial" panose="020B0604020202020204" pitchFamily="34" charset="0"/>
                        <a:buChar char="•"/>
                      </a:pPr>
                      <a:r>
                        <a:rPr lang="en-US" sz="1800" dirty="0"/>
                        <a:t>Number Sense – Mrs. Giles – </a:t>
                      </a:r>
                      <a:r>
                        <a:rPr lang="en-US" sz="1800" dirty="0">
                          <a:hlinkClick r:id="rId13"/>
                        </a:rPr>
                        <a:t>sgiles@ssisd.net</a:t>
                      </a:r>
                      <a:endParaRPr lang="en-US" sz="1800" dirty="0"/>
                    </a:p>
                    <a:p>
                      <a:pPr marL="285750" indent="-285750">
                        <a:lnSpc>
                          <a:spcPct val="150000"/>
                        </a:lnSpc>
                        <a:buFont typeface="Arial" panose="020B0604020202020204" pitchFamily="34" charset="0"/>
                        <a:buChar char="•"/>
                      </a:pPr>
                      <a:r>
                        <a:rPr lang="en-US" sz="1800" dirty="0"/>
                        <a:t>Oral Reading – Poetry  –  Ms. Perez – </a:t>
                      </a:r>
                      <a:r>
                        <a:rPr lang="en-US" sz="1800" dirty="0">
                          <a:hlinkClick r:id="rId14"/>
                        </a:rPr>
                        <a:t>kperez@ssisd.net</a:t>
                      </a:r>
                      <a:endParaRPr lang="en-US" sz="1800" dirty="0"/>
                    </a:p>
                    <a:p>
                      <a:pPr marL="285750" indent="-285750">
                        <a:lnSpc>
                          <a:spcPct val="150000"/>
                        </a:lnSpc>
                        <a:buFont typeface="Arial" panose="020B0604020202020204" pitchFamily="34" charset="0"/>
                        <a:buChar char="•"/>
                      </a:pPr>
                      <a:r>
                        <a:rPr lang="en-US" sz="1800" dirty="0"/>
                        <a:t>Oral Reading – Prose  –  Mrs. Glenn – </a:t>
                      </a:r>
                      <a:r>
                        <a:rPr lang="en-US" sz="1800" dirty="0">
                          <a:hlinkClick r:id="rId15"/>
                        </a:rPr>
                        <a:t>hglenn@ssisd.net</a:t>
                      </a:r>
                      <a:endParaRPr lang="en-US" sz="1800" dirty="0"/>
                    </a:p>
                    <a:p>
                      <a:pPr marL="285750" indent="-285750">
                        <a:lnSpc>
                          <a:spcPct val="150000"/>
                        </a:lnSpc>
                        <a:buFont typeface="Arial" panose="020B0604020202020204" pitchFamily="34" charset="0"/>
                        <a:buChar char="•"/>
                      </a:pPr>
                      <a:r>
                        <a:rPr lang="en-US" sz="1800" dirty="0"/>
                        <a:t>Ready Writing – Mrs. P. </a:t>
                      </a:r>
                      <a:r>
                        <a:rPr lang="en-US" sz="1800" dirty="0" err="1"/>
                        <a:t>Isonhood</a:t>
                      </a:r>
                      <a:r>
                        <a:rPr lang="en-US" sz="1800" dirty="0"/>
                        <a:t> – </a:t>
                      </a:r>
                      <a:r>
                        <a:rPr lang="en-US" sz="1800" dirty="0">
                          <a:hlinkClick r:id="rId16"/>
                        </a:rPr>
                        <a:t>pisonhood@ssisd.net</a:t>
                      </a:r>
                      <a:endParaRPr lang="en-US" sz="1800" dirty="0"/>
                    </a:p>
                    <a:p>
                      <a:pPr marL="285750" indent="-285750">
                        <a:lnSpc>
                          <a:spcPct val="150000"/>
                        </a:lnSpc>
                        <a:buFont typeface="Arial" panose="020B0604020202020204" pitchFamily="34" charset="0"/>
                        <a:buChar char="•"/>
                      </a:pPr>
                      <a:r>
                        <a:rPr lang="en-US" sz="1800" dirty="0"/>
                        <a:t>Science – Mrs. Holloman – </a:t>
                      </a:r>
                      <a:r>
                        <a:rPr lang="en-US" sz="1800" dirty="0">
                          <a:hlinkClick r:id="rId17"/>
                        </a:rPr>
                        <a:t>kholloman@ssisd.net</a:t>
                      </a:r>
                      <a:endParaRPr lang="en-US" sz="1800" dirty="0"/>
                    </a:p>
                    <a:p>
                      <a:pPr marL="285750" indent="-285750">
                        <a:lnSpc>
                          <a:spcPct val="150000"/>
                        </a:lnSpc>
                        <a:buFont typeface="Arial" panose="020B0604020202020204" pitchFamily="34" charset="0"/>
                        <a:buChar char="•"/>
                      </a:pPr>
                      <a:r>
                        <a:rPr lang="en-US" sz="1800" dirty="0"/>
                        <a:t>Social Studies – Mrs. Crump – </a:t>
                      </a:r>
                      <a:r>
                        <a:rPr lang="en-US" sz="1800" dirty="0">
                          <a:hlinkClick r:id="rId18"/>
                        </a:rPr>
                        <a:t>jcrump@ssisd.net</a:t>
                      </a:r>
                      <a:endParaRPr lang="en-US" sz="1800" dirty="0"/>
                    </a:p>
                    <a:p>
                      <a:pPr marL="285750" indent="-285750">
                        <a:lnSpc>
                          <a:spcPct val="150000"/>
                        </a:lnSpc>
                        <a:buFont typeface="Arial" panose="020B0604020202020204" pitchFamily="34" charset="0"/>
                        <a:buChar char="•"/>
                      </a:pPr>
                      <a:r>
                        <a:rPr lang="en-US" sz="1800" dirty="0"/>
                        <a:t>Spelling – Ms. Thorsen – </a:t>
                      </a:r>
                      <a:r>
                        <a:rPr lang="en-US" sz="1800" dirty="0">
                          <a:hlinkClick r:id="rId19"/>
                        </a:rPr>
                        <a:t>tthorsen@ssisd.net</a:t>
                      </a:r>
                      <a:endParaRPr lang="en-US" sz="1800" dirty="0"/>
                    </a:p>
                    <a:p>
                      <a:pPr>
                        <a:lnSpc>
                          <a:spcPct val="150000"/>
                        </a:lnSpc>
                      </a:pPr>
                      <a:endParaRPr lang="en-US" sz="1900" dirty="0"/>
                    </a:p>
                  </a:txBody>
                  <a:tcPr/>
                </a:tc>
                <a:extLst>
                  <a:ext uri="{0D108BD9-81ED-4DB2-BD59-A6C34878D82A}">
                    <a16:rowId xmlns:a16="http://schemas.microsoft.com/office/drawing/2014/main" val="1262683215"/>
                  </a:ext>
                </a:extLst>
              </a:tr>
            </a:tbl>
          </a:graphicData>
        </a:graphic>
      </p:graphicFrame>
    </p:spTree>
    <p:extLst>
      <p:ext uri="{BB962C8B-B14F-4D97-AF65-F5344CB8AC3E}">
        <p14:creationId xmlns:p14="http://schemas.microsoft.com/office/powerpoint/2010/main" val="488966809"/>
      </p:ext>
    </p:extLst>
  </p:cSld>
  <p:clrMapOvr>
    <a:masterClrMapping/>
  </p:clrMapOvr>
  <mc:AlternateContent xmlns:mc="http://schemas.openxmlformats.org/markup-compatibility/2006" xmlns:p14="http://schemas.microsoft.com/office/powerpoint/2010/main">
    <mc:Choice Requires="p14">
      <p:transition spd="med" p14:dur="700" advTm="11023">
        <p:fade/>
      </p:transition>
    </mc:Choice>
    <mc:Fallback xmlns="">
      <p:transition spd="med" advTm="11023">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567" y="162315"/>
            <a:ext cx="6520133" cy="3834092"/>
          </a:xfrm>
        </p:spPr>
        <p:txBody>
          <a:bodyPr>
            <a:normAutofit fontScale="90000"/>
          </a:bodyPr>
          <a:lstStyle/>
          <a:p>
            <a:r>
              <a:rPr lang="en-US" dirty="0"/>
              <a:t>For more information:</a:t>
            </a:r>
            <a:br>
              <a:rPr lang="en-US" dirty="0"/>
            </a:br>
            <a:br>
              <a:rPr lang="en-US" dirty="0"/>
            </a:br>
            <a:r>
              <a:rPr lang="en-US" sz="3100" dirty="0"/>
              <a:t>Visit </a:t>
            </a:r>
            <a:r>
              <a:rPr lang="en-US" sz="3100" dirty="0">
                <a:hlinkClick r:id="rId2"/>
              </a:rPr>
              <a:t>www.uiltexas.org</a:t>
            </a:r>
            <a:r>
              <a:rPr lang="en-US" sz="3100" dirty="0"/>
              <a:t> and look under </a:t>
            </a:r>
            <a:r>
              <a:rPr lang="en-US" sz="3100" dirty="0" err="1"/>
              <a:t>A+Academics</a:t>
            </a:r>
            <a:r>
              <a:rPr lang="en-US" sz="3100" dirty="0"/>
              <a:t> for more information about the individual events.</a:t>
            </a:r>
            <a:br>
              <a:rPr lang="en-US" sz="3100" dirty="0"/>
            </a:br>
            <a:br>
              <a:rPr lang="en-US" sz="3100" dirty="0"/>
            </a:br>
            <a:r>
              <a:rPr lang="en-US" sz="3100" dirty="0"/>
              <a:t>Or Contact:  Mr. Denton in Room 2313 </a:t>
            </a:r>
            <a:br>
              <a:rPr lang="en-US" sz="3100" dirty="0"/>
            </a:br>
            <a:r>
              <a:rPr lang="en-US" sz="3100" dirty="0"/>
              <a:t>                       email jdenton@ssisd.net</a:t>
            </a:r>
          </a:p>
        </p:txBody>
      </p:sp>
      <p:sp>
        <p:nvSpPr>
          <p:cNvPr id="3" name="Text Placeholder 2"/>
          <p:cNvSpPr>
            <a:spLocks noGrp="1"/>
          </p:cNvSpPr>
          <p:nvPr>
            <p:ph type="body" idx="1"/>
          </p:nvPr>
        </p:nvSpPr>
        <p:spPr>
          <a:xfrm>
            <a:off x="7511380" y="9855146"/>
            <a:ext cx="6597465" cy="1500187"/>
          </a:xfrm>
        </p:spPr>
        <p:txBody>
          <a:bodyPr/>
          <a:lstStyle/>
          <a:p>
            <a:endParaRPr lang="en-US" dirty="0"/>
          </a:p>
        </p:txBody>
      </p:sp>
      <p:pic>
        <p:nvPicPr>
          <p:cNvPr id="23554" name="Picture 2" descr="http://www.ssisd.net/users/0024/images/wildcat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175" y="2085305"/>
            <a:ext cx="1495425" cy="1552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Picture representing UIL Academ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flipV="1">
            <a:off x="576145" y="3996407"/>
            <a:ext cx="1779715" cy="144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698901"/>
      </p:ext>
    </p:extLst>
  </p:cSld>
  <p:clrMapOvr>
    <a:masterClrMapping/>
  </p:clrMapOvr>
  <mc:AlternateContent xmlns:mc="http://schemas.openxmlformats.org/markup-compatibility/2006" xmlns:p14="http://schemas.microsoft.com/office/powerpoint/2010/main">
    <mc:Choice Requires="p14">
      <p:transition spd="med" p14:dur="700" advTm="26856">
        <p:fade/>
      </p:transition>
    </mc:Choice>
    <mc:Fallback xmlns="">
      <p:transition spd="med" advTm="2685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Calculator Applications</a:t>
            </a:r>
          </a:p>
        </p:txBody>
      </p:sp>
      <p:sp>
        <p:nvSpPr>
          <p:cNvPr id="3" name="Content Placeholder 2"/>
          <p:cNvSpPr>
            <a:spLocks noGrp="1"/>
          </p:cNvSpPr>
          <p:nvPr>
            <p:ph idx="1"/>
          </p:nvPr>
        </p:nvSpPr>
        <p:spPr>
          <a:xfrm>
            <a:off x="0" y="1916950"/>
            <a:ext cx="11406170" cy="4258963"/>
          </a:xfrm>
        </p:spPr>
        <p:txBody>
          <a:bodyPr>
            <a:normAutofit/>
          </a:bodyPr>
          <a:lstStyle/>
          <a:p>
            <a:pPr marL="0" indent="0" fontAlgn="base">
              <a:lnSpc>
                <a:spcPct val="120000"/>
              </a:lnSpc>
              <a:spcBef>
                <a:spcPts val="600"/>
              </a:spcBef>
              <a:buNone/>
            </a:pPr>
            <a:r>
              <a:rPr lang="en-US" sz="2400" dirty="0"/>
              <a:t>The Calculator Applications event is designed to stimulate the development of mathematical and calculator skills. The contest consists of working out problems which may include addition, subtraction, multiplication, division, roots, and powers. If you’re a quick thinker and quick at using a calculator, then this is the event for you.  </a:t>
            </a:r>
          </a:p>
        </p:txBody>
      </p:sp>
      <p:pic>
        <p:nvPicPr>
          <p:cNvPr id="1026" name="Picture 2" descr="Image result for hp calculator">
            <a:extLst>
              <a:ext uri="{FF2B5EF4-FFF2-40B4-BE49-F238E27FC236}">
                <a16:creationId xmlns:a16="http://schemas.microsoft.com/office/drawing/2014/main" id="{B910781B-22F3-4A3E-B9B0-4F47BB02B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2" y="3751573"/>
            <a:ext cx="3951984" cy="28879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939F2BD-A920-462C-BF40-3F7B32D707D7}"/>
              </a:ext>
            </a:extLst>
          </p:cNvPr>
          <p:cNvSpPr txBox="1"/>
          <p:nvPr/>
        </p:nvSpPr>
        <p:spPr>
          <a:xfrm>
            <a:off x="7911207" y="4098297"/>
            <a:ext cx="2845587" cy="830997"/>
          </a:xfrm>
          <a:prstGeom prst="rect">
            <a:avLst/>
          </a:prstGeom>
          <a:noFill/>
        </p:spPr>
        <p:txBody>
          <a:bodyPr wrap="none" rtlCol="0">
            <a:spAutoFit/>
          </a:bodyPr>
          <a:lstStyle/>
          <a:p>
            <a:r>
              <a:rPr lang="en-US" sz="2400" b="1" dirty="0"/>
              <a:t>Coach – Ms. Denton</a:t>
            </a:r>
          </a:p>
          <a:p>
            <a:r>
              <a:rPr lang="en-US" sz="2400" b="1" dirty="0"/>
              <a:t>mdenton@ssisd.net</a:t>
            </a:r>
          </a:p>
        </p:txBody>
      </p:sp>
    </p:spTree>
    <p:extLst>
      <p:ext uri="{BB962C8B-B14F-4D97-AF65-F5344CB8AC3E}">
        <p14:creationId xmlns:p14="http://schemas.microsoft.com/office/powerpoint/2010/main" val="2152328659"/>
      </p:ext>
    </p:extLst>
  </p:cSld>
  <p:clrMapOvr>
    <a:masterClrMapping/>
  </p:clrMapOvr>
  <mc:AlternateContent xmlns:mc="http://schemas.openxmlformats.org/markup-compatibility/2006" xmlns:p14="http://schemas.microsoft.com/office/powerpoint/2010/main">
    <mc:Choice Requires="p14">
      <p:transition spd="med" p14:dur="700" advTm="27245">
        <p:fade/>
      </p:transition>
    </mc:Choice>
    <mc:Fallback xmlns="">
      <p:transition spd="med" advTm="27245">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Dictionary Skills</a:t>
            </a:r>
          </a:p>
        </p:txBody>
      </p:sp>
      <p:sp>
        <p:nvSpPr>
          <p:cNvPr id="3" name="Content Placeholder 2"/>
          <p:cNvSpPr>
            <a:spLocks noGrp="1"/>
          </p:cNvSpPr>
          <p:nvPr>
            <p:ph idx="1"/>
          </p:nvPr>
        </p:nvSpPr>
        <p:spPr>
          <a:xfrm>
            <a:off x="384464" y="1960605"/>
            <a:ext cx="10810758" cy="3945925"/>
          </a:xfrm>
        </p:spPr>
        <p:txBody>
          <a:bodyPr>
            <a:normAutofit/>
          </a:bodyPr>
          <a:lstStyle/>
          <a:p>
            <a:pPr marL="0" indent="0">
              <a:buNone/>
            </a:pPr>
            <a:r>
              <a:rPr lang="en-US" sz="2600" dirty="0"/>
              <a:t>Students will be tested on their abilities to find information in a dictionary effectively and efficiently. The quicker you are in finding information, the more successful you’ll be. </a:t>
            </a:r>
            <a:br>
              <a:rPr lang="en-US" sz="2600" b="1" dirty="0"/>
            </a:br>
            <a:endParaRPr lang="en-US" sz="2600" dirty="0"/>
          </a:p>
        </p:txBody>
      </p:sp>
      <p:pic>
        <p:nvPicPr>
          <p:cNvPr id="8194" name="Picture 2" descr="Dictionary Stock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464" y="3536399"/>
            <a:ext cx="3247854" cy="28552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DB4B833-C65E-4501-97B0-CF0D77046D4D}"/>
              </a:ext>
            </a:extLst>
          </p:cNvPr>
          <p:cNvSpPr txBox="1"/>
          <p:nvPr/>
        </p:nvSpPr>
        <p:spPr>
          <a:xfrm>
            <a:off x="7342871" y="3877025"/>
            <a:ext cx="2961836" cy="830997"/>
          </a:xfrm>
          <a:prstGeom prst="rect">
            <a:avLst/>
          </a:prstGeom>
          <a:noFill/>
        </p:spPr>
        <p:txBody>
          <a:bodyPr wrap="none" rtlCol="0">
            <a:spAutoFit/>
          </a:bodyPr>
          <a:lstStyle/>
          <a:p>
            <a:r>
              <a:rPr lang="en-US" sz="2400" b="1" dirty="0"/>
              <a:t>Coach – Mrs. McClure</a:t>
            </a:r>
          </a:p>
          <a:p>
            <a:r>
              <a:rPr lang="en-US" sz="2400" b="1" dirty="0"/>
              <a:t>cmcclure@ssisd.net</a:t>
            </a:r>
          </a:p>
        </p:txBody>
      </p:sp>
    </p:spTree>
    <p:extLst>
      <p:ext uri="{BB962C8B-B14F-4D97-AF65-F5344CB8AC3E}">
        <p14:creationId xmlns:p14="http://schemas.microsoft.com/office/powerpoint/2010/main" val="2261353624"/>
      </p:ext>
    </p:extLst>
  </p:cSld>
  <p:clrMapOvr>
    <a:masterClrMapping/>
  </p:clrMapOvr>
  <mc:AlternateContent xmlns:mc="http://schemas.openxmlformats.org/markup-compatibility/2006" xmlns:p14="http://schemas.microsoft.com/office/powerpoint/2010/main">
    <mc:Choice Requires="p14">
      <p:transition spd="med" p14:dur="700" advTm="18951">
        <p:fade/>
      </p:transition>
    </mc:Choice>
    <mc:Fallback xmlns="">
      <p:transition spd="med" advTm="18951">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Editorial Writing</a:t>
            </a:r>
          </a:p>
        </p:txBody>
      </p:sp>
      <p:sp>
        <p:nvSpPr>
          <p:cNvPr id="3" name="Content Placeholder 2"/>
          <p:cNvSpPr>
            <a:spLocks noGrp="1"/>
          </p:cNvSpPr>
          <p:nvPr>
            <p:ph idx="1"/>
          </p:nvPr>
        </p:nvSpPr>
        <p:spPr>
          <a:xfrm>
            <a:off x="197427" y="2174985"/>
            <a:ext cx="11326091" cy="3657404"/>
          </a:xfrm>
        </p:spPr>
        <p:txBody>
          <a:bodyPr>
            <a:normAutofit/>
          </a:bodyPr>
          <a:lstStyle/>
          <a:p>
            <a:pPr marL="0" indent="0">
              <a:spcBef>
                <a:spcPts val="600"/>
              </a:spcBef>
              <a:buNone/>
            </a:pPr>
            <a:r>
              <a:rPr lang="en-US" sz="2600" dirty="0"/>
              <a:t>The editorial writing contest is designed to develop the persuasive writing skills of the participants. Students must advocate a specific point-of-view in response to a prompt. Students have 45 minutes in which to complete their editorials. </a:t>
            </a:r>
            <a:br>
              <a:rPr lang="en-US" sz="2600" b="1" dirty="0"/>
            </a:br>
            <a:r>
              <a:rPr lang="en-US" sz="2600" dirty="0"/>
              <a:t> </a:t>
            </a:r>
          </a:p>
        </p:txBody>
      </p:sp>
      <p:pic>
        <p:nvPicPr>
          <p:cNvPr id="5" name="Picture 4" descr="A close up of a white background&#10;&#10;Description automatically generated">
            <a:extLst>
              <a:ext uri="{FF2B5EF4-FFF2-40B4-BE49-F238E27FC236}">
                <a16:creationId xmlns:a16="http://schemas.microsoft.com/office/drawing/2014/main" id="{D7B7C9FD-FEC1-42A1-8255-6767BC8C50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726" y="3662095"/>
            <a:ext cx="3730337" cy="2917442"/>
          </a:xfrm>
          <a:prstGeom prst="rect">
            <a:avLst/>
          </a:prstGeom>
        </p:spPr>
      </p:pic>
      <p:sp>
        <p:nvSpPr>
          <p:cNvPr id="4" name="TextBox 3">
            <a:extLst>
              <a:ext uri="{FF2B5EF4-FFF2-40B4-BE49-F238E27FC236}">
                <a16:creationId xmlns:a16="http://schemas.microsoft.com/office/drawing/2014/main" id="{7DCCE18A-E305-4BF8-A8FD-8F32CD45D46E}"/>
              </a:ext>
            </a:extLst>
          </p:cNvPr>
          <p:cNvSpPr txBox="1"/>
          <p:nvPr/>
        </p:nvSpPr>
        <p:spPr>
          <a:xfrm>
            <a:off x="7543799" y="4289819"/>
            <a:ext cx="2834237" cy="830997"/>
          </a:xfrm>
          <a:prstGeom prst="rect">
            <a:avLst/>
          </a:prstGeom>
          <a:noFill/>
        </p:spPr>
        <p:txBody>
          <a:bodyPr wrap="none" rtlCol="0">
            <a:spAutoFit/>
          </a:bodyPr>
          <a:lstStyle/>
          <a:p>
            <a:r>
              <a:rPr lang="en-US" sz="2400" b="1" dirty="0"/>
              <a:t>Coach – Ms. Thomas</a:t>
            </a:r>
          </a:p>
          <a:p>
            <a:r>
              <a:rPr lang="en-US" sz="2400" b="1" dirty="0"/>
              <a:t>chthomas@ssisd.net</a:t>
            </a:r>
          </a:p>
        </p:txBody>
      </p:sp>
    </p:spTree>
    <p:extLst>
      <p:ext uri="{BB962C8B-B14F-4D97-AF65-F5344CB8AC3E}">
        <p14:creationId xmlns:p14="http://schemas.microsoft.com/office/powerpoint/2010/main" val="2025193382"/>
      </p:ext>
    </p:extLst>
  </p:cSld>
  <p:clrMapOvr>
    <a:masterClrMapping/>
  </p:clrMapOvr>
  <mc:AlternateContent xmlns:mc="http://schemas.openxmlformats.org/markup-compatibility/2006" xmlns:p14="http://schemas.microsoft.com/office/powerpoint/2010/main">
    <mc:Choice Requires="p14">
      <p:transition spd="med" p14:dur="700" advTm="19704">
        <p:fade/>
      </p:transition>
    </mc:Choice>
    <mc:Fallback xmlns="">
      <p:transition spd="med" advTm="1970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Maps, Graphs, and Charts</a:t>
            </a:r>
          </a:p>
        </p:txBody>
      </p:sp>
      <p:sp>
        <p:nvSpPr>
          <p:cNvPr id="3" name="Content Placeholder 2"/>
          <p:cNvSpPr>
            <a:spLocks noGrp="1"/>
          </p:cNvSpPr>
          <p:nvPr>
            <p:ph idx="1"/>
          </p:nvPr>
        </p:nvSpPr>
        <p:spPr>
          <a:xfrm>
            <a:off x="74815" y="2111086"/>
            <a:ext cx="12030594" cy="1687568"/>
          </a:xfrm>
        </p:spPr>
        <p:txBody>
          <a:bodyPr>
            <a:noAutofit/>
          </a:bodyPr>
          <a:lstStyle/>
          <a:p>
            <a:pPr marL="0" indent="0">
              <a:spcBef>
                <a:spcPts val="600"/>
              </a:spcBef>
              <a:buNone/>
            </a:pPr>
            <a:r>
              <a:rPr lang="en-US" sz="2600" dirty="0"/>
              <a:t>This contest will measure skills such as using an atlas as a reference book to locate information, make comparisons, estimate and approximate.  This is done by using scales, interpreting grid systems, legends, and keys.</a:t>
            </a:r>
          </a:p>
          <a:p>
            <a:pPr marL="0" indent="0">
              <a:spcBef>
                <a:spcPts val="600"/>
              </a:spcBef>
              <a:buNone/>
            </a:pPr>
            <a:endParaRPr lang="en-US" sz="2600" dirty="0"/>
          </a:p>
          <a:p>
            <a:pPr marL="0" indent="0">
              <a:spcBef>
                <a:spcPts val="600"/>
              </a:spcBef>
              <a:buNone/>
            </a:pPr>
            <a:r>
              <a:rPr lang="en-US" sz="2600" b="1" dirty="0"/>
              <a:t>					</a:t>
            </a:r>
            <a:endParaRPr lang="en-US" sz="2600" dirty="0"/>
          </a:p>
        </p:txBody>
      </p:sp>
      <p:pic>
        <p:nvPicPr>
          <p:cNvPr id="16386" name="Picture 2" descr="Maps Stock Pho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016" y="3540957"/>
            <a:ext cx="4414453" cy="29429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2F19FE0-C2F7-41B4-A1A4-0543E1940A47}"/>
              </a:ext>
            </a:extLst>
          </p:cNvPr>
          <p:cNvSpPr txBox="1"/>
          <p:nvPr/>
        </p:nvSpPr>
        <p:spPr>
          <a:xfrm>
            <a:off x="7722128" y="3894795"/>
            <a:ext cx="3956468" cy="830997"/>
          </a:xfrm>
          <a:prstGeom prst="rect">
            <a:avLst/>
          </a:prstGeom>
          <a:noFill/>
        </p:spPr>
        <p:txBody>
          <a:bodyPr wrap="none" rtlCol="0">
            <a:spAutoFit/>
          </a:bodyPr>
          <a:lstStyle/>
          <a:p>
            <a:r>
              <a:rPr lang="en-US" sz="2400" b="1" dirty="0"/>
              <a:t>Coach – Mrs. K. </a:t>
            </a:r>
            <a:r>
              <a:rPr lang="en-US" sz="2400" b="1" dirty="0" err="1"/>
              <a:t>Isonhood</a:t>
            </a:r>
            <a:endParaRPr lang="en-US" sz="2400" b="1" dirty="0"/>
          </a:p>
          <a:p>
            <a:r>
              <a:rPr lang="en-US" sz="2400" b="1" dirty="0"/>
              <a:t>kimberly.isonhood@ssisd.net</a:t>
            </a:r>
          </a:p>
        </p:txBody>
      </p:sp>
    </p:spTree>
    <p:extLst>
      <p:ext uri="{BB962C8B-B14F-4D97-AF65-F5344CB8AC3E}">
        <p14:creationId xmlns:p14="http://schemas.microsoft.com/office/powerpoint/2010/main" val="4152933037"/>
      </p:ext>
    </p:extLst>
  </p:cSld>
  <p:clrMapOvr>
    <a:masterClrMapping/>
  </p:clrMapOvr>
  <mc:AlternateContent xmlns:mc="http://schemas.openxmlformats.org/markup-compatibility/2006" xmlns:p14="http://schemas.microsoft.com/office/powerpoint/2010/main">
    <mc:Choice Requires="p14">
      <p:transition spd="med" p14:dur="700" advTm="23896">
        <p:fade/>
      </p:transition>
    </mc:Choice>
    <mc:Fallback xmlns="">
      <p:transition spd="med" advTm="23896">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Mathematics</a:t>
            </a:r>
          </a:p>
        </p:txBody>
      </p:sp>
      <p:sp>
        <p:nvSpPr>
          <p:cNvPr id="3" name="Content Placeholder 2"/>
          <p:cNvSpPr>
            <a:spLocks noGrp="1"/>
          </p:cNvSpPr>
          <p:nvPr>
            <p:ph idx="1"/>
          </p:nvPr>
        </p:nvSpPr>
        <p:spPr>
          <a:xfrm>
            <a:off x="72736" y="1951758"/>
            <a:ext cx="12022282" cy="3633402"/>
          </a:xfrm>
        </p:spPr>
        <p:txBody>
          <a:bodyPr>
            <a:normAutofit/>
          </a:bodyPr>
          <a:lstStyle/>
          <a:p>
            <a:pPr marL="0" indent="0" fontAlgn="base">
              <a:buNone/>
            </a:pPr>
            <a:r>
              <a:rPr lang="en-US" sz="2600" dirty="0"/>
              <a:t>This event is for students who are able to complete mathematical problems quickly.  It includes working with problems covering numeration systems, such as operations involving whole numbers, integers, fractions, decimals, exponents.  It also includes order of operations, probability, statistics, and a whole lot more. </a:t>
            </a:r>
          </a:p>
          <a:p>
            <a:pPr marL="0" indent="0" fontAlgn="base">
              <a:buNone/>
            </a:pPr>
            <a:endParaRPr lang="en-US" sz="2600" b="1" dirty="0"/>
          </a:p>
          <a:p>
            <a:pPr marL="0" indent="0">
              <a:buNone/>
            </a:pPr>
            <a:endParaRPr lang="en-US" dirty="0"/>
          </a:p>
        </p:txBody>
      </p:sp>
      <p:pic>
        <p:nvPicPr>
          <p:cNvPr id="5" name="Picture 4" descr="A close up of a map&#10;&#10;Description automatically generated">
            <a:extLst>
              <a:ext uri="{FF2B5EF4-FFF2-40B4-BE49-F238E27FC236}">
                <a16:creationId xmlns:a16="http://schemas.microsoft.com/office/drawing/2014/main" id="{5588E059-E230-48EB-B8D1-A56FB1A99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766" y="3664549"/>
            <a:ext cx="3656215" cy="2903465"/>
          </a:xfrm>
          <a:prstGeom prst="rect">
            <a:avLst/>
          </a:prstGeom>
        </p:spPr>
      </p:pic>
      <p:sp>
        <p:nvSpPr>
          <p:cNvPr id="6" name="TextBox 5">
            <a:extLst>
              <a:ext uri="{FF2B5EF4-FFF2-40B4-BE49-F238E27FC236}">
                <a16:creationId xmlns:a16="http://schemas.microsoft.com/office/drawing/2014/main" id="{88810F62-9C2B-4796-A525-70E96B2D122F}"/>
              </a:ext>
            </a:extLst>
          </p:cNvPr>
          <p:cNvSpPr txBox="1"/>
          <p:nvPr/>
        </p:nvSpPr>
        <p:spPr>
          <a:xfrm>
            <a:off x="7668492" y="4125191"/>
            <a:ext cx="2776209" cy="830997"/>
          </a:xfrm>
          <a:prstGeom prst="rect">
            <a:avLst/>
          </a:prstGeom>
          <a:noFill/>
        </p:spPr>
        <p:txBody>
          <a:bodyPr wrap="none" rtlCol="0">
            <a:spAutoFit/>
          </a:bodyPr>
          <a:lstStyle/>
          <a:p>
            <a:r>
              <a:rPr lang="en-US" sz="2400" b="1" dirty="0"/>
              <a:t>Coach – Mrs. Gentry</a:t>
            </a:r>
          </a:p>
          <a:p>
            <a:r>
              <a:rPr lang="en-US" sz="2400" b="1" dirty="0"/>
              <a:t>kgentry@ssisd.net</a:t>
            </a:r>
          </a:p>
        </p:txBody>
      </p:sp>
    </p:spTree>
    <p:extLst>
      <p:ext uri="{BB962C8B-B14F-4D97-AF65-F5344CB8AC3E}">
        <p14:creationId xmlns:p14="http://schemas.microsoft.com/office/powerpoint/2010/main" val="1574022778"/>
      </p:ext>
    </p:extLst>
  </p:cSld>
  <p:clrMapOvr>
    <a:masterClrMapping/>
  </p:clrMapOvr>
  <mc:AlternateContent xmlns:mc="http://schemas.openxmlformats.org/markup-compatibility/2006" xmlns:p14="http://schemas.microsoft.com/office/powerpoint/2010/main">
    <mc:Choice Requires="p14">
      <p:transition spd="med" p14:dur="700" advTm="24196">
        <p:fade/>
      </p:transition>
    </mc:Choice>
    <mc:Fallback xmlns="">
      <p:transition spd="med" advTm="24196">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Reading - Poetry</a:t>
            </a:r>
          </a:p>
        </p:txBody>
      </p:sp>
      <p:sp>
        <p:nvSpPr>
          <p:cNvPr id="3" name="Content Placeholder 2"/>
          <p:cNvSpPr>
            <a:spLocks noGrp="1"/>
          </p:cNvSpPr>
          <p:nvPr>
            <p:ph idx="1"/>
          </p:nvPr>
        </p:nvSpPr>
        <p:spPr>
          <a:xfrm>
            <a:off x="88530" y="1925640"/>
            <a:ext cx="12011891" cy="4070008"/>
          </a:xfrm>
        </p:spPr>
        <p:txBody>
          <a:bodyPr>
            <a:normAutofit/>
          </a:bodyPr>
          <a:lstStyle/>
          <a:p>
            <a:pPr marL="0" indent="0" fontAlgn="base">
              <a:spcBef>
                <a:spcPts val="600"/>
              </a:spcBef>
              <a:buNone/>
            </a:pPr>
            <a:r>
              <a:rPr lang="en-US" sz="2600" dirty="0"/>
              <a:t>Love Poetry? In this contest, a published poem will be performed by the contestant. The student will learn to recite a poem using different tones of voice. They will build their vocabulary of feeling, train their emotional intelligence, and prepare themselves to speak more accurately and confidently about any piece of writing.  </a:t>
            </a:r>
          </a:p>
          <a:p>
            <a:pPr marL="0" indent="0">
              <a:buNone/>
            </a:pPr>
            <a:endParaRPr lang="en-US" dirty="0"/>
          </a:p>
        </p:txBody>
      </p:sp>
      <p:pic>
        <p:nvPicPr>
          <p:cNvPr id="11268" name="Picture 4" descr="Poetry word cloud Stock Pho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926" y="3705898"/>
            <a:ext cx="3921873" cy="27643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16D809-40DE-482E-9A98-1B9BAD90B55D}"/>
              </a:ext>
            </a:extLst>
          </p:cNvPr>
          <p:cNvSpPr txBox="1"/>
          <p:nvPr/>
        </p:nvSpPr>
        <p:spPr>
          <a:xfrm>
            <a:off x="7772400" y="4208318"/>
            <a:ext cx="2487989" cy="830997"/>
          </a:xfrm>
          <a:prstGeom prst="rect">
            <a:avLst/>
          </a:prstGeom>
          <a:noFill/>
        </p:spPr>
        <p:txBody>
          <a:bodyPr wrap="none" rtlCol="0">
            <a:spAutoFit/>
          </a:bodyPr>
          <a:lstStyle/>
          <a:p>
            <a:r>
              <a:rPr lang="en-US" sz="2400" b="1" dirty="0"/>
              <a:t>Coach – Ms. Perez</a:t>
            </a:r>
          </a:p>
          <a:p>
            <a:r>
              <a:rPr lang="en-US" sz="2400" b="1" dirty="0"/>
              <a:t>awells@ssisd.net</a:t>
            </a:r>
          </a:p>
        </p:txBody>
      </p:sp>
    </p:spTree>
    <p:extLst>
      <p:ext uri="{BB962C8B-B14F-4D97-AF65-F5344CB8AC3E}">
        <p14:creationId xmlns:p14="http://schemas.microsoft.com/office/powerpoint/2010/main" val="2859972600"/>
      </p:ext>
    </p:extLst>
  </p:cSld>
  <p:clrMapOvr>
    <a:masterClrMapping/>
  </p:clrMapOvr>
  <mc:AlternateContent xmlns:mc="http://schemas.openxmlformats.org/markup-compatibility/2006" xmlns:p14="http://schemas.microsoft.com/office/powerpoint/2010/main">
    <mc:Choice Requires="p14">
      <p:transition spd="med" p14:dur="700" advTm="27207">
        <p:fade/>
      </p:transition>
    </mc:Choice>
    <mc:Fallback xmlns="">
      <p:transition spd="med" advTm="27207">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Reading - Prose</a:t>
            </a:r>
          </a:p>
        </p:txBody>
      </p:sp>
      <p:sp>
        <p:nvSpPr>
          <p:cNvPr id="3" name="Content Placeholder 2"/>
          <p:cNvSpPr>
            <a:spLocks noGrp="1"/>
          </p:cNvSpPr>
          <p:nvPr>
            <p:ph idx="1"/>
          </p:nvPr>
        </p:nvSpPr>
        <p:spPr>
          <a:xfrm>
            <a:off x="155864" y="1935893"/>
            <a:ext cx="11856027" cy="4425186"/>
          </a:xfrm>
        </p:spPr>
        <p:txBody>
          <a:bodyPr>
            <a:normAutofit/>
          </a:bodyPr>
          <a:lstStyle/>
          <a:p>
            <a:pPr marL="0" indent="0" fontAlgn="base">
              <a:spcBef>
                <a:spcPts val="600"/>
              </a:spcBef>
              <a:buNone/>
            </a:pPr>
            <a:endParaRPr lang="en-US" sz="900" dirty="0"/>
          </a:p>
          <a:p>
            <a:pPr marL="0" indent="0" fontAlgn="base">
              <a:spcBef>
                <a:spcPts val="600"/>
              </a:spcBef>
              <a:buNone/>
            </a:pPr>
            <a:r>
              <a:rPr lang="en-US" sz="2600" dirty="0"/>
              <a:t>Express yourself! In this contest, contestants will read one or more selections for a maximum of six minutes. They should be able to use their voice and body movement to clearly portray the mood and characters in the selection.  </a:t>
            </a:r>
          </a:p>
          <a:p>
            <a:pPr marL="0" indent="0" fontAlgn="base">
              <a:spcBef>
                <a:spcPts val="600"/>
              </a:spcBef>
              <a:buNone/>
            </a:pPr>
            <a:endParaRPr lang="en-US" sz="2600" b="1" dirty="0"/>
          </a:p>
          <a:p>
            <a:pPr marL="0" indent="0" fontAlgn="base">
              <a:spcBef>
                <a:spcPts val="600"/>
              </a:spcBef>
              <a:buNone/>
            </a:pPr>
            <a:endParaRPr lang="en-US" sz="2600" b="1" dirty="0"/>
          </a:p>
          <a:p>
            <a:pPr marL="0" indent="0" fontAlgn="base">
              <a:spcBef>
                <a:spcPts val="600"/>
              </a:spcBef>
              <a:buNone/>
            </a:pPr>
            <a:r>
              <a:rPr lang="en-US" sz="2600" b="1" dirty="0"/>
              <a:t>	</a:t>
            </a:r>
            <a:endParaRPr lang="en-US" sz="2600" dirty="0"/>
          </a:p>
          <a:p>
            <a:pPr marL="0" indent="0">
              <a:buNone/>
            </a:pPr>
            <a:br>
              <a:rPr lang="en-US" dirty="0"/>
            </a:br>
            <a:endParaRPr lang="en-US" dirty="0"/>
          </a:p>
        </p:txBody>
      </p:sp>
      <p:pic>
        <p:nvPicPr>
          <p:cNvPr id="4" name="Picture 2" descr="Student during the presentation Royalty Free Stock Phot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213" y="3491134"/>
            <a:ext cx="4376662" cy="28699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7E5EF4-D50E-4149-A7A1-36373B4FB461}"/>
              </a:ext>
            </a:extLst>
          </p:cNvPr>
          <p:cNvSpPr txBox="1"/>
          <p:nvPr/>
        </p:nvSpPr>
        <p:spPr>
          <a:xfrm>
            <a:off x="8094518" y="4031599"/>
            <a:ext cx="2655920" cy="830997"/>
          </a:xfrm>
          <a:prstGeom prst="rect">
            <a:avLst/>
          </a:prstGeom>
          <a:noFill/>
        </p:spPr>
        <p:txBody>
          <a:bodyPr wrap="none" rtlCol="0">
            <a:spAutoFit/>
          </a:bodyPr>
          <a:lstStyle/>
          <a:p>
            <a:r>
              <a:rPr lang="en-US" sz="2400" b="1" dirty="0"/>
              <a:t>Coach – Mrs. Glenn</a:t>
            </a:r>
          </a:p>
          <a:p>
            <a:r>
              <a:rPr lang="en-US" sz="2400" b="1" dirty="0"/>
              <a:t>hglenn@ssisd.net</a:t>
            </a:r>
          </a:p>
        </p:txBody>
      </p:sp>
    </p:spTree>
    <p:extLst>
      <p:ext uri="{BB962C8B-B14F-4D97-AF65-F5344CB8AC3E}">
        <p14:creationId xmlns:p14="http://schemas.microsoft.com/office/powerpoint/2010/main" val="3809355437"/>
      </p:ext>
    </p:extLst>
  </p:cSld>
  <p:clrMapOvr>
    <a:masterClrMapping/>
  </p:clrMapOvr>
  <mc:AlternateContent xmlns:mc="http://schemas.openxmlformats.org/markup-compatibility/2006" xmlns:p14="http://schemas.microsoft.com/office/powerpoint/2010/main">
    <mc:Choice Requires="p14">
      <p:transition spd="med" p14:dur="700" advTm="20428">
        <p:fade/>
      </p:transition>
    </mc:Choice>
    <mc:Fallback xmlns="">
      <p:transition spd="med" advTm="20428">
        <p:fade/>
      </p:transition>
    </mc:Fallback>
  </mc:AlternateContent>
</p:sld>
</file>

<file path=ppt/theme/theme1.xml><?xml version="1.0" encoding="utf-8"?>
<a:theme xmlns:a="http://schemas.openxmlformats.org/drawingml/2006/main" name="Education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16x9.potx" id="{AA5F22BC-61EA-4F01-AB22-75117871E196}" vid="{BD0EB374-1DDC-4F15-88A9-D386288C58A6}"/>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46F0C7C-95CD-4157-B59F-1693F8160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0</TotalTime>
  <Words>1695</Words>
  <Application>Microsoft Office PowerPoint</Application>
  <PresentationFormat>Widescreen</PresentationFormat>
  <Paragraphs>117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Education 16x9</vt:lpstr>
      <vt:lpstr>Introduction  to              UIL    A+ Academics</vt:lpstr>
      <vt:lpstr>UIL A+ Academics Overview</vt:lpstr>
      <vt:lpstr>Calculator Applications</vt:lpstr>
      <vt:lpstr>Dictionary Skills</vt:lpstr>
      <vt:lpstr>Editorial Writing</vt:lpstr>
      <vt:lpstr>Maps, Graphs, and Charts</vt:lpstr>
      <vt:lpstr>Mathematics</vt:lpstr>
      <vt:lpstr>Oral Reading - Poetry</vt:lpstr>
      <vt:lpstr>Oral Reading - Prose</vt:lpstr>
      <vt:lpstr>Science</vt:lpstr>
      <vt:lpstr>Spelling</vt:lpstr>
      <vt:lpstr>Art</vt:lpstr>
      <vt:lpstr>Chess Puzzle</vt:lpstr>
      <vt:lpstr>Impromptu Speaking</vt:lpstr>
      <vt:lpstr>Listening Skills</vt:lpstr>
      <vt:lpstr>Modern Oratory</vt:lpstr>
      <vt:lpstr>Music Memory</vt:lpstr>
      <vt:lpstr>Number Sense</vt:lpstr>
      <vt:lpstr>Ready Writing</vt:lpstr>
      <vt:lpstr>Social Studies</vt:lpstr>
      <vt:lpstr>Coaches for UIL Events</vt:lpstr>
      <vt:lpstr>For more information:  Visit www.uiltexas.org and look under A+Academics for more information about the individual events.  Or Contact:  Mr. Denton in Room 2313                         email jdenton@ssisd.net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2015-09-11T01:21:17Z</dcterms:created>
  <dcterms:modified xsi:type="dcterms:W3CDTF">2021-10-29T16:48:29Z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TC034629029991</vt:lpwstr>
  </property>
</Properties>
</file>